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664" r:id="rId3"/>
    <p:sldId id="268" r:id="rId4"/>
    <p:sldId id="665" r:id="rId5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4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700"/>
    <a:srgbClr val="FFD166"/>
    <a:srgbClr val="FFBA21"/>
    <a:srgbClr val="FFC43F"/>
    <a:srgbClr val="D69400"/>
    <a:srgbClr val="EF476F"/>
    <a:srgbClr val="06D6A0"/>
    <a:srgbClr val="118AB2"/>
    <a:srgbClr val="073B4C"/>
    <a:srgbClr val="73B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0327" autoAdjust="0"/>
  </p:normalViewPr>
  <p:slideViewPr>
    <p:cSldViewPr snapToGrid="0">
      <p:cViewPr varScale="1">
        <p:scale>
          <a:sx n="74" d="100"/>
          <a:sy n="74" d="100"/>
        </p:scale>
        <p:origin x="1411" y="72"/>
      </p:cViewPr>
      <p:guideLst>
        <p:guide orient="horz" pos="4247"/>
        <p:guide pos="4793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877E83A-CDFD-4EB5-BA92-2B9BF44442AD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24995E5-D8B0-4A1B-998E-1A76A5BFF0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94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מרצים יקרים</a:t>
            </a:r>
            <a:r>
              <a:rPr lang="he-IL" dirty="0"/>
              <a:t>,</a:t>
            </a:r>
          </a:p>
          <a:p>
            <a:pPr algn="r" rtl="1"/>
            <a:r>
              <a:rPr lang="he-IL" dirty="0"/>
              <a:t>לפניכם תבנית למפת קורס, שתסייע לכם להציג את רצף הלמידה, בתחילת סמסטר.</a:t>
            </a:r>
          </a:p>
          <a:p>
            <a:pPr algn="r" rtl="1"/>
            <a:r>
              <a:rPr lang="he-IL" b="1" dirty="0"/>
              <a:t>מה עושים? </a:t>
            </a:r>
          </a:p>
          <a:p>
            <a:pPr marL="228600" indent="-228600" algn="r" rtl="1">
              <a:buAutoNum type="arabicPeriod"/>
            </a:pPr>
            <a:r>
              <a:rPr lang="he-IL" b="0" dirty="0"/>
              <a:t>לפני תחילת סמסטר – </a:t>
            </a:r>
          </a:p>
          <a:p>
            <a:pPr marL="685800" lvl="1" indent="-228600" algn="r" rtl="1">
              <a:buFont typeface="+mj-cs"/>
              <a:buAutoNum type="hebrew2Minus"/>
            </a:pPr>
            <a:r>
              <a:rPr lang="he-IL" b="0" dirty="0"/>
              <a:t>עוברים על השקפים ובוחרים תבנית, בהתאם למהלך הלמידה בקורס:</a:t>
            </a:r>
          </a:p>
          <a:p>
            <a:pPr marL="1143000" lvl="2" indent="-228600" algn="r" rtl="1">
              <a:buFont typeface="Arial" panose="020B0604020202020204" pitchFamily="34" charset="0"/>
              <a:buChar char="•"/>
            </a:pPr>
            <a:r>
              <a:rPr lang="he-IL" b="0" dirty="0"/>
              <a:t>אפשרות א – בכל שבוע מוצג נושא חדש.</a:t>
            </a:r>
          </a:p>
          <a:p>
            <a:pPr marL="1143000" lvl="2" indent="-228600" algn="r" rtl="1">
              <a:buFont typeface="Arial" panose="020B0604020202020204" pitchFamily="34" charset="0"/>
              <a:buChar char="•"/>
            </a:pPr>
            <a:r>
              <a:rPr lang="he-IL" b="0" dirty="0"/>
              <a:t>אפשרות ב – נושא ליבה פרוס על פני מספר שבועות.</a:t>
            </a:r>
            <a:endParaRPr lang="he-IL" b="1" dirty="0"/>
          </a:p>
          <a:p>
            <a:pPr marL="457200" lvl="1" indent="0" algn="r" rtl="1">
              <a:buFont typeface="Arial" panose="020B0604020202020204" pitchFamily="34" charset="0"/>
              <a:buNone/>
            </a:pPr>
            <a:r>
              <a:rPr lang="he-IL" b="0" dirty="0"/>
              <a:t>ב-</a:t>
            </a:r>
            <a:r>
              <a:rPr lang="he-IL" b="1" dirty="0"/>
              <a:t> </a:t>
            </a:r>
            <a:r>
              <a:rPr lang="he-IL" b="0" dirty="0"/>
              <a:t>עורכים את השקף ומתאימים את הטקסט לקורס שלכם.</a:t>
            </a:r>
            <a:endParaRPr lang="he-IL" dirty="0"/>
          </a:p>
          <a:p>
            <a:pPr marL="457200" lvl="1" indent="0" algn="r" rtl="1">
              <a:buFont typeface="Arial" panose="020B0604020202020204" pitchFamily="34" charset="0"/>
              <a:buNone/>
            </a:pPr>
            <a:r>
              <a:rPr lang="he-IL" dirty="0"/>
              <a:t>ג- שומרים את הקובץ כ-</a:t>
            </a:r>
            <a:r>
              <a:rPr lang="en-US" dirty="0"/>
              <a:t>jpg</a:t>
            </a:r>
            <a:r>
              <a:rPr lang="he-IL" dirty="0"/>
              <a:t> ומעלים אותו לאתר הקורס (באמצעות משאב "קובץ" ב-</a:t>
            </a:r>
            <a:r>
              <a:rPr lang="en-US" dirty="0"/>
              <a:t>Moodle</a:t>
            </a:r>
            <a:r>
              <a:rPr lang="he-IL" dirty="0"/>
              <a:t>).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he-IL" sz="1200" b="0" kern="0" dirty="0"/>
              <a:t>2. בתחילת הסמסטר – במפגש הראשון פותחים את אתר הקורס, ומציגים את מהלך הלמידה באמצעות מפת הקורס.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endParaRPr lang="he-IL" sz="1200" b="0" kern="0" dirty="0"/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he-IL" sz="1200" b="0" kern="0" dirty="0"/>
              <a:t>*לרשותכם סרטון הסבר קצר כיצד להתאים את התבנית לקורס שלכם.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endParaRPr lang="he-IL" sz="1200" b="0" kern="0" dirty="0"/>
          </a:p>
          <a:p>
            <a:pPr marL="0" lvl="0" indent="0" algn="r" rtl="1">
              <a:buFont typeface="Arial" panose="020B0604020202020204" pitchFamily="34" charset="0"/>
              <a:buNone/>
            </a:pPr>
            <a:r>
              <a:rPr lang="he-IL" sz="1200" b="0" kern="0" dirty="0"/>
              <a:t>זקוקים לעזרה? פנו אלינו בבקשה לייעוץ פדגוגי. </a:t>
            </a:r>
          </a:p>
          <a:p>
            <a:pPr marL="0" lvl="0" indent="0" algn="r" rtl="1">
              <a:buFont typeface="Arial" panose="020B0604020202020204" pitchFamily="34" charset="0"/>
              <a:buNone/>
            </a:pPr>
            <a:endParaRPr lang="he-IL" sz="1200" b="0" kern="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1200" b="0" kern="0" dirty="0"/>
              <a:t>בהצלחה,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1200" b="0" kern="0" dirty="0"/>
              <a:t>צוות היחידה לחדשנות בהוראה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e-IL" sz="1200" b="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5AEC5-D331-4BA1-8F3A-8B403C304C48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1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הנחיות למרצים</a:t>
            </a:r>
            <a:r>
              <a:rPr lang="he-IL" dirty="0"/>
              <a:t>:</a:t>
            </a:r>
          </a:p>
          <a:p>
            <a:pPr algn="r" rtl="1"/>
            <a:r>
              <a:rPr lang="he-IL" dirty="0"/>
              <a:t>לפניכם </a:t>
            </a:r>
            <a:r>
              <a:rPr lang="he-IL" u="sng" dirty="0"/>
              <a:t>אפשרות א </a:t>
            </a:r>
            <a:r>
              <a:rPr lang="he-IL" dirty="0"/>
              <a:t>– תבנית המראה שבכל שבוע מוצג נושא חדש.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בכל מקום בשקף </a:t>
            </a:r>
            <a:r>
              <a:rPr lang="he-IL" u="sng" dirty="0"/>
              <a:t>עליכם לבצע עריכה</a:t>
            </a:r>
            <a:r>
              <a:rPr lang="he-IL" dirty="0"/>
              <a:t>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התאימו את הכתוב בשקף בהתאם לקורס שלכם (שם הקורס, נושא השיעור, תאריך השיעור וכו').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לסימון והדגשה של מפגשים (מפגש זום / פרונטלי / מרצה אורח), גררו את האייקון המתאים לשקף (ראו טבלה משמאל לשקף).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מחקו את המיותר.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כמובן שאם יש אפשרות נוספת שאינה מופיעה בשקף, הוסיפו אותה.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marL="0" indent="0" algn="r" rtl="1">
              <a:buFont typeface="Arial" panose="020B0604020202020204" pitchFamily="34" charset="0"/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995E5-D8B0-4A1B-998E-1A76A5BFF0E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315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הנחיות למרצים</a:t>
            </a:r>
            <a:r>
              <a:rPr lang="he-IL" dirty="0"/>
              <a:t>:</a:t>
            </a:r>
          </a:p>
          <a:p>
            <a:pPr algn="r" rtl="1"/>
            <a:r>
              <a:rPr lang="he-IL" dirty="0"/>
              <a:t>לפניכם </a:t>
            </a:r>
            <a:r>
              <a:rPr lang="he-IL" u="sng" dirty="0"/>
              <a:t>אפשרות ב </a:t>
            </a:r>
            <a:r>
              <a:rPr lang="he-IL" dirty="0"/>
              <a:t>– תבנית המראה נושא ליבה הפרוס על פני מספר שבועות.</a:t>
            </a:r>
          </a:p>
          <a:p>
            <a:pPr algn="r" rtl="1"/>
            <a:r>
              <a:rPr lang="he-IL" dirty="0"/>
              <a:t>לתשומת לב,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בכל יחידת לימוד, יש לרשום את נושא השיעור.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במקרא שבתחתית השקף יש לרשום את נושאי הליבה (כל נושא ליבה יכול להתפרס על שיעור אחד או יותר). </a:t>
            </a:r>
          </a:p>
          <a:p>
            <a:pPr algn="r" rtl="1"/>
            <a:r>
              <a:rPr lang="he-IL" dirty="0"/>
              <a:t> </a:t>
            </a:r>
          </a:p>
          <a:p>
            <a:pPr algn="r" rtl="1"/>
            <a:r>
              <a:rPr lang="he-IL" dirty="0"/>
              <a:t>בכל מקום בשקף </a:t>
            </a:r>
            <a:r>
              <a:rPr lang="he-IL" u="sng" dirty="0"/>
              <a:t>עליכם לבצע עריכה</a:t>
            </a:r>
            <a:r>
              <a:rPr lang="he-IL" dirty="0"/>
              <a:t>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התאימו את הכתוב בשקף בהתאם לקורס שלכם (שם הקורס, נושא השיעור, תאריך השיעור וכו').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לסימון והדגשה של מפגשים (מפגש זום / פרונטלי / מרצה אורח), גררו את האייקון המתאים לשקף (ראו טבלה משמאל לשקף).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מחקו את המיותר.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כמובן שאם יש אפשרות נוספת שאינה מופיעה בשקף, הוסיפו אותה. </a:t>
            </a:r>
          </a:p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995E5-D8B0-4A1B-998E-1A76A5BFF0E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10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DEC5-D8AC-12D5-D1CE-277ED1A50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2D601-E7C8-6C08-E0B5-ED03BFB07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2AF7A-C437-0534-9FA9-2B855207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1651-E1E9-AD29-2B8E-597E3D9F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6231-A1FB-7C72-D44C-B96DB5F5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867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9FF8-029B-E0B8-52D1-3C51314C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37B99-5704-C15D-DDA4-481DB9941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DB12-F6ED-2DB4-A950-2478AF7B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A24A2-5318-3B73-66E4-444A01CC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3A887-2FD7-02F6-FD75-F35CAD47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07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779E3-3DED-5C68-FF88-95DBDD8BF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52C2B-821F-57E2-5195-0155A7BC4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CD5C-F13B-7412-698C-0A383EFC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4D19D-D9F1-BC2E-072A-B90A146E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DC60F-B206-6A85-A3FE-3548FDB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356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//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029200"/>
          </a:xfrm>
        </p:spPr>
        <p:txBody>
          <a:bodyPr/>
          <a:lstStyle>
            <a:lvl1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F6D207-B941-4AE4-9166-36C43981BA50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4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rtl="1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561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E651-FDF2-ADAA-56AB-375B199B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46024-ED28-5317-2B43-87912F9B8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011FEA-4C9F-4433-BBC6-5D8D88A4080C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56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ניסה באיחור לשיעור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029200"/>
          </a:xfrm>
        </p:spPr>
        <p:txBody>
          <a:bodyPr/>
          <a:lstStyle>
            <a:lvl1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F6D207-B941-4AE4-9166-36C43981BA50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DD7-96BA-45B0-9168-FF435DABB50A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4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rtl="1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71878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2362197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25" y="1461448"/>
            <a:ext cx="9067776" cy="5219700"/>
          </a:xfrm>
        </p:spPr>
        <p:txBody>
          <a:bodyPr/>
          <a:lstStyle>
            <a:lvl1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algn="r" rtl="1">
              <a:buClr>
                <a:schemeClr val="accent6">
                  <a:lumMod val="75000"/>
                </a:schemeClr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F6D207-B941-4AE4-9166-36C43981BA50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DD7-96BA-45B0-9168-FF435DABB50A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2196" y="0"/>
            <a:ext cx="9829804" cy="1260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rtl="1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67954" y="3813"/>
            <a:ext cx="0" cy="687600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B496DC31-3B67-40C4-B99A-7498774DDB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2200" y="1254761"/>
            <a:ext cx="9828000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6800" b="1">
                <a:solidFill>
                  <a:schemeClr val="tx1"/>
                </a:solidFill>
                <a:latin typeface="Arial" pitchFamily="34" charset="0"/>
                <a:ea typeface="+mj-ea"/>
                <a:cs typeface="+mj-cs"/>
                <a:sym typeface="Arial" pitchFamily="34" charset="0"/>
              </a:defRPr>
            </a:lvl1pPr>
            <a:lvl2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2pPr>
            <a:lvl3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3pPr>
            <a:lvl4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4pPr>
            <a:lvl5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endParaRPr lang="en-US" sz="7200" kern="0" dirty="0"/>
          </a:p>
        </p:txBody>
      </p:sp>
    </p:spTree>
    <p:extLst>
      <p:ext uri="{BB962C8B-B14F-4D97-AF65-F5344CB8AC3E}">
        <p14:creationId xmlns:p14="http://schemas.microsoft.com/office/powerpoint/2010/main" val="20448221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3990"/>
            <a:ext cx="12192000" cy="3429000"/>
          </a:xfrm>
        </p:spPr>
        <p:txBody>
          <a:bodyPr anchor="ctr"/>
          <a:lstStyle>
            <a:lvl1pPr marL="39688" indent="0" algn="ctr" rtl="1">
              <a:buNone/>
              <a:defRPr sz="5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F6D207-B941-4AE4-9166-36C43981BA50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DD7-96BA-45B0-9168-FF435DABB50A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429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rtl="1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473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096000" cy="6872990"/>
          </a:xfrm>
        </p:spPr>
        <p:txBody>
          <a:bodyPr anchor="ctr"/>
          <a:lstStyle>
            <a:lvl1pPr marL="39688" indent="0" algn="ctr" rtl="1">
              <a:buNone/>
              <a:defRPr sz="5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F6D207-B941-4AE4-9166-36C43981BA50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DDD7-96BA-45B0-9168-FF435DABB50A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6096000" cy="6858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rtl="1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1196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algn="r" rtl="1">
              <a:buClr>
                <a:schemeClr val="accent6">
                  <a:lumMod val="75000"/>
                </a:schemeClr>
              </a:buCl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algn="r" rtl="1">
              <a:buClr>
                <a:schemeClr val="accent6">
                  <a:lumMod val="75000"/>
                </a:schemeClr>
              </a:buCl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 algn="r" rtl="1">
              <a:buClr>
                <a:schemeClr val="accent6">
                  <a:lumMod val="75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algn="r" rtl="1">
              <a:buClr>
                <a:schemeClr val="accent6">
                  <a:lumMod val="75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 algn="r" rtl="1">
              <a:buClr>
                <a:schemeClr val="accent6">
                  <a:lumMod val="75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algn="r" rtl="1">
              <a:buClr>
                <a:schemeClr val="accent6">
                  <a:lumMod val="75000"/>
                </a:schemeClr>
              </a:buCl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algn="r" rtl="1">
              <a:buClr>
                <a:schemeClr val="accent6">
                  <a:lumMod val="75000"/>
                </a:schemeClr>
              </a:buCl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 algn="r" rtl="1">
              <a:buClr>
                <a:schemeClr val="accent6">
                  <a:lumMod val="75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algn="r" rtl="1">
              <a:buClr>
                <a:schemeClr val="accent6">
                  <a:lumMod val="75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 algn="r" rtl="1">
              <a:buClr>
                <a:schemeClr val="accent6">
                  <a:lumMod val="75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A94A2BA-5D40-4470-8195-E8C0C0FA0949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ED1-8CA2-426A-B075-FDE2EA75630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4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rtl="1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3F019C7-6E61-4900-9A74-AB54D5C5B7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" y="1210887"/>
            <a:ext cx="12192001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6800" b="1">
                <a:solidFill>
                  <a:schemeClr val="tx1"/>
                </a:solidFill>
                <a:latin typeface="Arial" pitchFamily="34" charset="0"/>
                <a:ea typeface="+mj-ea"/>
                <a:cs typeface="+mj-cs"/>
                <a:sym typeface="Arial" pitchFamily="34" charset="0"/>
              </a:defRPr>
            </a:lvl1pPr>
            <a:lvl2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2pPr>
            <a:lvl3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3pPr>
            <a:lvl4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4pPr>
            <a:lvl5pPr marL="39688" indent="-39688"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3EBF1"/>
                </a:solidFill>
                <a:latin typeface="Arial" pitchFamily="34" charset="0"/>
                <a:sym typeface="Arial" pitchFamily="34" charset="0"/>
              </a:defRPr>
            </a:lvl9pPr>
          </a:lstStyle>
          <a:p>
            <a:endParaRPr lang="en-US" sz="7200" kern="0" dirty="0"/>
          </a:p>
        </p:txBody>
      </p:sp>
    </p:spTree>
    <p:extLst>
      <p:ext uri="{BB962C8B-B14F-4D97-AF65-F5344CB8AC3E}">
        <p14:creationId xmlns:p14="http://schemas.microsoft.com/office/powerpoint/2010/main" val="16828061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F585-D3FC-4C6B-B675-DEE9DDC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B5CB-22D6-AE95-DAB0-AE16FAC2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053B-9F55-E68C-1E8A-C312D456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290B-46D7-DF14-8CAE-9A1BC9DD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E40F-6CD8-5A71-B278-6B29CC7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2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CE34-0348-3AF1-96D1-88A2463D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B35B9-87D4-28D3-ECE0-1517A7F5C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229B-FFD1-741B-BFBC-C99B8D19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346A-1F67-4702-58F5-E55E323A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616C0-84ED-D02F-AFF6-99F854B6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547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1140-CA64-D159-95A2-40CCCED0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F269-FF4D-6736-8A47-39F7F12A1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2E5AC-2622-5A25-CE56-8F67B8BC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753E0-CA26-7BBC-8254-8744D011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FBCF6-2FA7-190F-9A77-D05FC52A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43A55-3C6B-E20F-C2E1-AA99CAB7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27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2E5D-7748-36B5-A6DE-9AA35611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DE7B3-4863-C647-36CB-CD69B48E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BA07C-6736-BE1F-1C73-33C001957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757EB-DCEC-9D75-695F-44261C8BF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9315A-BE9D-2D20-BE5F-1606152C1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0E850-1BC0-875A-1232-BD3E7B3E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895D7-319F-17D8-45A0-EA6EB1F6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A4ED9-EF8D-BD57-9896-CF8AA52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2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0699-C2F0-4503-9420-B28973B0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F6B81-3252-A9F8-BFAB-F07D14A4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F21F3-0C39-BBCC-1161-7B73FC70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93814-91BC-4424-4D8C-7B9D93FE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17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60BF5-630D-602B-EFC3-3A42AAFA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7782E-CA5B-8D56-CA75-3A60D7C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77-0C43-634C-5185-6E5E2D20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3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C2F4-2226-3D7B-0861-7EBB01B7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7A45-3FF0-9613-C291-4FA3D26F9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37F5-D43B-1FD5-9924-0D8F8A3C1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840CA-1D1A-8376-9262-330DB2DA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20012-B1C1-C358-B17E-5FEBC63D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B3CEE-7759-11FC-2F97-CA7EA0EC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4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27B6-CBBD-6793-7FA5-E0C045E2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4430F-638A-FD5F-F784-E9EB9F3A7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3E82F-C5D1-96C6-C21E-95FBD9898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5187C-950E-6F95-9498-57DF354E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44EF7-ADFC-BD15-D848-169087C9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1CF5B-2A94-9797-4B18-2AC5C91E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32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9CC63-EA22-F5ED-AF81-9ACE0860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7F9A3-0C8E-D89C-E938-8396BF45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A72AD-E6EE-F936-7A6C-3FD0B9308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4165-6D95-4298-B8B9-9927F664F82C}" type="datetimeFigureOut">
              <a:rPr lang="he-IL" smtClean="0"/>
              <a:t>י"ט/אייר/תשפ"ג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5777-7C13-EB99-8DCF-47D2CCCCB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7D611-AE61-42AE-E042-9B97F4C8E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B9F6-104D-4261-8A34-C0DEF50980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368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488"/>
            <a:ext cx="10972800" cy="15097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  <a:p>
            <a:pPr lvl="4"/>
            <a:r>
              <a:rPr lang="en-US" dirty="0">
                <a:sym typeface="Arial" pitchFamily="34" charset="0"/>
              </a:rPr>
              <a:t>Fifth level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800" y="6515100"/>
            <a:ext cx="416984" cy="304800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sym typeface="Arial" pitchFamily="34" charset="0"/>
              </a:defRPr>
            </a:lvl1pPr>
          </a:lstStyle>
          <a:p>
            <a:pPr>
              <a:defRPr/>
            </a:pPr>
            <a:fld id="{23011FEA-4C9F-4433-BBC6-5D8D88A4080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5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  <a:sym typeface="Arial" pitchFamily="34" charset="0"/>
        </a:defRPr>
      </a:lvl1pPr>
      <a:lvl2pPr marL="39688" indent="-39688"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2pPr>
      <a:lvl3pPr marL="39688" indent="-39688"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3pPr>
      <a:lvl4pPr marL="39688" indent="-39688"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4pPr>
      <a:lvl5pPr marL="39688" indent="-39688" algn="ctr" rtl="1" eaLnBrk="0" fontAlgn="base" hangingPunct="0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E3EBF1"/>
          </a:solidFill>
          <a:latin typeface="Arial" pitchFamily="34" charset="0"/>
          <a:sym typeface="Arial" pitchFamily="34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>
          <a:solidFill>
            <a:schemeClr val="accent6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  <a:sym typeface="Arial" pitchFamily="34" charset="0"/>
        </a:defRPr>
      </a:lvl1pPr>
      <a:lvl2pPr marL="630238" indent="-285750" algn="l" rtl="0" eaLnBrk="0" fontAlgn="base" hangingPunct="0">
        <a:spcBef>
          <a:spcPts val="600"/>
        </a:spcBef>
        <a:spcAft>
          <a:spcPct val="0"/>
        </a:spcAft>
        <a:buClr>
          <a:schemeClr val="accent6">
            <a:lumMod val="75000"/>
          </a:schemeClr>
        </a:buClr>
        <a:buSzPct val="100000"/>
        <a:buFont typeface="Arial" pitchFamily="34" charset="0"/>
        <a:buChar char="–"/>
        <a:defRPr sz="2800">
          <a:solidFill>
            <a:schemeClr val="accent6">
              <a:lumMod val="75000"/>
            </a:schemeClr>
          </a:solidFill>
          <a:latin typeface="Calibri" panose="020F0502020204030204" pitchFamily="34" charset="0"/>
          <a:cs typeface="Calibri" panose="020F0502020204030204" pitchFamily="34" charset="0"/>
          <a:sym typeface="Arial" pitchFamily="34" charset="0"/>
        </a:defRPr>
      </a:lvl2pPr>
      <a:lvl3pPr marL="1030288" indent="-228600" algn="l" rtl="0" eaLnBrk="0" fontAlgn="base" hangingPunct="0">
        <a:spcBef>
          <a:spcPts val="600"/>
        </a:spcBef>
        <a:spcAft>
          <a:spcPct val="0"/>
        </a:spcAft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>
          <a:solidFill>
            <a:schemeClr val="accent6">
              <a:lumMod val="75000"/>
            </a:schemeClr>
          </a:solidFill>
          <a:latin typeface="Calibri" panose="020F0502020204030204" pitchFamily="34" charset="0"/>
          <a:cs typeface="Calibri" panose="020F0502020204030204" pitchFamily="34" charset="0"/>
          <a:sym typeface="Arial" pitchFamily="34" charset="0"/>
        </a:defRPr>
      </a:lvl3pPr>
      <a:lvl4pPr marL="1487488" indent="-228600" algn="l" rtl="0" eaLnBrk="0" fontAlgn="base" hangingPunct="0">
        <a:spcBef>
          <a:spcPts val="500"/>
        </a:spcBef>
        <a:spcAft>
          <a:spcPct val="0"/>
        </a:spcAft>
        <a:buClr>
          <a:schemeClr val="accent6">
            <a:lumMod val="75000"/>
          </a:schemeClr>
        </a:buClr>
        <a:buSzPct val="100000"/>
        <a:buFont typeface="Arial" pitchFamily="34" charset="0"/>
        <a:buChar char="–"/>
        <a:defRPr sz="2000">
          <a:solidFill>
            <a:schemeClr val="accent6">
              <a:lumMod val="75000"/>
            </a:schemeClr>
          </a:solidFill>
          <a:latin typeface="Calibri" panose="020F0502020204030204" pitchFamily="34" charset="0"/>
          <a:cs typeface="Calibri" panose="020F0502020204030204" pitchFamily="34" charset="0"/>
          <a:sym typeface="Arial" pitchFamily="34" charset="0"/>
        </a:defRPr>
      </a:lvl4pPr>
      <a:lvl5pPr marL="1944688" indent="-228600" algn="l" rtl="0" eaLnBrk="0" fontAlgn="base" hangingPunct="0">
        <a:spcBef>
          <a:spcPts val="500"/>
        </a:spcBef>
        <a:spcAft>
          <a:spcPct val="0"/>
        </a:spcAft>
        <a:buClr>
          <a:schemeClr val="accent6">
            <a:lumMod val="75000"/>
          </a:schemeClr>
        </a:buClr>
        <a:buSzPct val="100000"/>
        <a:buFont typeface="Arial" pitchFamily="34" charset="0"/>
        <a:buChar char="»"/>
        <a:defRPr sz="2000">
          <a:solidFill>
            <a:schemeClr val="accent6">
              <a:lumMod val="75000"/>
            </a:schemeClr>
          </a:solidFill>
          <a:latin typeface="Calibri" panose="020F0502020204030204" pitchFamily="34" charset="0"/>
          <a:cs typeface="Calibri" panose="020F0502020204030204" pitchFamily="34" charset="0"/>
          <a:sym typeface="Arial" pitchFamily="34" charset="0"/>
        </a:defRPr>
      </a:lvl5pPr>
      <a:lvl6pPr marL="2401888" indent="-228600" algn="r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6pPr>
      <a:lvl7pPr marL="2859088" indent="-228600" algn="r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7pPr>
      <a:lvl8pPr marL="3316288" indent="-228600" algn="r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8pPr>
      <a:lvl9pPr marL="3773488" indent="-228600" algn="r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sym typeface="Arial" pitchFamily="34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3.jpg"/><Relationship Id="rId10" Type="http://schemas.openxmlformats.org/officeDocument/2006/relationships/image" Target="../media/image8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itting on the floor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5BA4A440-0F1B-7CF5-C726-CEA1BB597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41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70EADAA-BFE6-EBE1-3277-A9910DA7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20" y="2362200"/>
            <a:ext cx="3374619" cy="2235926"/>
          </a:xfrm>
        </p:spPr>
        <p:txBody>
          <a:bodyPr/>
          <a:lstStyle/>
          <a:p>
            <a:pPr marL="39688" indent="0" algn="ctr">
              <a:buNone/>
            </a:pPr>
            <a:r>
              <a:rPr lang="he-IL" sz="6000" b="1" dirty="0">
                <a:solidFill>
                  <a:srgbClr val="405AA4"/>
                </a:solidFill>
              </a:rPr>
              <a:t>מכינים מפת קורס</a:t>
            </a:r>
            <a:endParaRPr lang="he-IL" sz="6000" dirty="0">
              <a:solidFill>
                <a:srgbClr val="405A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DD0B6-9939-AD3B-9E53-492BEB3BC654}"/>
              </a:ext>
            </a:extLst>
          </p:cNvPr>
          <p:cNvSpPr txBox="1"/>
          <p:nvPr/>
        </p:nvSpPr>
        <p:spPr>
          <a:xfrm>
            <a:off x="76200" y="6520190"/>
            <a:ext cx="22098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Image by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drobotdean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Freepik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Callout: Down Arrow 20">
            <a:extLst>
              <a:ext uri="{FF2B5EF4-FFF2-40B4-BE49-F238E27FC236}">
                <a16:creationId xmlns:a16="http://schemas.microsoft.com/office/drawing/2014/main" id="{E23AACE2-4F9B-C259-A239-BAC83CE0C677}"/>
              </a:ext>
            </a:extLst>
          </p:cNvPr>
          <p:cNvSpPr/>
          <p:nvPr/>
        </p:nvSpPr>
        <p:spPr>
          <a:xfrm>
            <a:off x="8991600" y="5713776"/>
            <a:ext cx="2590800" cy="1035598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קראו את ההנחיות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באזור ה"הערות" למרצה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B2F81D5-885F-CE21-EC26-82506FDCC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4" y="121056"/>
            <a:ext cx="2743200" cy="7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42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99569B-A31E-28BB-47F0-DA4D20A32D0E}"/>
              </a:ext>
            </a:extLst>
          </p:cNvPr>
          <p:cNvSpPr/>
          <p:nvPr/>
        </p:nvSpPr>
        <p:spPr>
          <a:xfrm>
            <a:off x="0" y="6403426"/>
            <a:ext cx="12192000" cy="444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333DEF-DDE6-1C6E-EE29-90FCC9788D50}"/>
              </a:ext>
            </a:extLst>
          </p:cNvPr>
          <p:cNvSpPr/>
          <p:nvPr/>
        </p:nvSpPr>
        <p:spPr>
          <a:xfrm>
            <a:off x="-2631906" y="963561"/>
            <a:ext cx="2472630" cy="406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rtl="1"/>
            <a:r>
              <a:rPr lang="he-I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הנחיות למרצים:</a:t>
            </a:r>
          </a:p>
          <a:p>
            <a:pPr algn="r" rtl="1"/>
            <a:r>
              <a:rPr lang="he-I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לסימון והדגשה של מפגשים, גררו את האייקון המתאים מהטבלה לריבוע הרלוונטי בשקף. ראו דוגמה מימין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70AFA-A03D-D933-EA5B-C43FB210E7B9}"/>
              </a:ext>
            </a:extLst>
          </p:cNvPr>
          <p:cNvSpPr/>
          <p:nvPr/>
        </p:nvSpPr>
        <p:spPr>
          <a:xfrm>
            <a:off x="0" y="-2322"/>
            <a:ext cx="12192000" cy="858355"/>
          </a:xfrm>
          <a:prstGeom prst="rect">
            <a:avLst/>
          </a:prstGeom>
          <a:solidFill>
            <a:srgbClr val="0F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625765F-BE57-D101-905E-286BA51ADDA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503768" y="1758739"/>
            <a:ext cx="9766214" cy="1648464"/>
          </a:xfrm>
          <a:prstGeom prst="bentConnector5">
            <a:avLst>
              <a:gd name="adj1" fmla="val -2341"/>
              <a:gd name="adj2" fmla="val 58142"/>
              <a:gd name="adj3" fmla="val 102341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0216293-9C7F-D8ED-C93F-D4D10D6F42B4}"/>
              </a:ext>
            </a:extLst>
          </p:cNvPr>
          <p:cNvCxnSpPr>
            <a:cxnSpLocks/>
            <a:stCxn id="37" idx="1"/>
            <a:endCxn id="34" idx="3"/>
          </p:cNvCxnSpPr>
          <p:nvPr/>
        </p:nvCxnSpPr>
        <p:spPr>
          <a:xfrm rot="10800000" flipH="1" flipV="1">
            <a:off x="1518030" y="3433839"/>
            <a:ext cx="9734695" cy="1804015"/>
          </a:xfrm>
          <a:prstGeom prst="bentConnector5">
            <a:avLst>
              <a:gd name="adj1" fmla="val -2348"/>
              <a:gd name="adj2" fmla="val 57603"/>
              <a:gd name="adj3" fmla="val 102348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40EC4-26CC-54EB-699D-AE915FF0B8A0}"/>
              </a:ext>
            </a:extLst>
          </p:cNvPr>
          <p:cNvSpPr/>
          <p:nvPr/>
        </p:nvSpPr>
        <p:spPr>
          <a:xfrm>
            <a:off x="5577270" y="4793156"/>
            <a:ext cx="1509061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0A43D1C-3636-88B6-C70D-27A32C1D243A}"/>
              </a:ext>
            </a:extLst>
          </p:cNvPr>
          <p:cNvSpPr/>
          <p:nvPr/>
        </p:nvSpPr>
        <p:spPr>
          <a:xfrm>
            <a:off x="5556226" y="569402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64EA51E-A612-124D-074F-B826B341CC27}"/>
              </a:ext>
            </a:extLst>
          </p:cNvPr>
          <p:cNvSpPr txBox="1"/>
          <p:nvPr/>
        </p:nvSpPr>
        <p:spPr>
          <a:xfrm>
            <a:off x="0" y="24239"/>
            <a:ext cx="12192000" cy="8112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he-I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תכנית הלמידה בקורס: [שם הקורס]</a:t>
            </a:r>
          </a:p>
          <a:p>
            <a:pPr algn="ctr" rtl="1">
              <a:lnSpc>
                <a:spcPct val="120000"/>
              </a:lnSpc>
            </a:pPr>
            <a:r>
              <a:rPr lang="he-I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[כתבו את שם המרצה],  סמסטר א' / ב'</a:t>
            </a:r>
          </a:p>
        </p:txBody>
      </p:sp>
      <p:pic>
        <p:nvPicPr>
          <p:cNvPr id="206" name="Picture 205" descr="Logo&#10;&#10;Description automatically generated with medium confidence">
            <a:extLst>
              <a:ext uri="{FF2B5EF4-FFF2-40B4-BE49-F238E27FC236}">
                <a16:creationId xmlns:a16="http://schemas.microsoft.com/office/drawing/2014/main" id="{E15ADC61-9A4F-FEC4-9086-17FC19A6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7" b="1615"/>
          <a:stretch/>
        </p:blipFill>
        <p:spPr>
          <a:xfrm>
            <a:off x="147320" y="202401"/>
            <a:ext cx="849816" cy="479203"/>
          </a:xfrm>
          <a:prstGeom prst="rect">
            <a:avLst/>
          </a:prstGeom>
        </p:spPr>
      </p:pic>
      <p:pic>
        <p:nvPicPr>
          <p:cNvPr id="221" name="Graphic 220" descr="Caret Left with solid fill">
            <a:extLst>
              <a:ext uri="{FF2B5EF4-FFF2-40B4-BE49-F238E27FC236}">
                <a16:creationId xmlns:a16="http://schemas.microsoft.com/office/drawing/2014/main" id="{F4E89E4A-1125-6D1C-F80D-2CA7388A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2114" y="1737259"/>
            <a:ext cx="360000" cy="360000"/>
          </a:xfrm>
          <a:prstGeom prst="rect">
            <a:avLst/>
          </a:prstGeom>
        </p:spPr>
      </p:pic>
      <p:pic>
        <p:nvPicPr>
          <p:cNvPr id="222" name="Graphic 221" descr="Caret Left with solid fill">
            <a:extLst>
              <a:ext uri="{FF2B5EF4-FFF2-40B4-BE49-F238E27FC236}">
                <a16:creationId xmlns:a16="http://schemas.microsoft.com/office/drawing/2014/main" id="{73BD9DDB-05B0-7EFA-52DF-8AB0140DE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522" y="1737259"/>
            <a:ext cx="360000" cy="360000"/>
          </a:xfrm>
          <a:prstGeom prst="rect">
            <a:avLst/>
          </a:prstGeom>
        </p:spPr>
      </p:pic>
      <p:pic>
        <p:nvPicPr>
          <p:cNvPr id="223" name="Graphic 222" descr="Caret Left with solid fill">
            <a:extLst>
              <a:ext uri="{FF2B5EF4-FFF2-40B4-BE49-F238E27FC236}">
                <a16:creationId xmlns:a16="http://schemas.microsoft.com/office/drawing/2014/main" id="{913032A0-B548-FA75-75B9-15A536660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930" y="1737259"/>
            <a:ext cx="360000" cy="360000"/>
          </a:xfrm>
          <a:prstGeom prst="rect">
            <a:avLst/>
          </a:prstGeom>
        </p:spPr>
      </p:pic>
      <p:pic>
        <p:nvPicPr>
          <p:cNvPr id="224" name="Graphic 223" descr="Caret Left with solid fill">
            <a:extLst>
              <a:ext uri="{FF2B5EF4-FFF2-40B4-BE49-F238E27FC236}">
                <a16:creationId xmlns:a16="http://schemas.microsoft.com/office/drawing/2014/main" id="{BFC80143-B6C5-54BE-0E3C-E7B6C55C2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4087" y="1737259"/>
            <a:ext cx="360000" cy="360000"/>
          </a:xfrm>
          <a:prstGeom prst="rect">
            <a:avLst/>
          </a:prstGeom>
        </p:spPr>
      </p:pic>
      <p:pic>
        <p:nvPicPr>
          <p:cNvPr id="225" name="Graphic 224" descr="Caret Left with solid fill">
            <a:extLst>
              <a:ext uri="{FF2B5EF4-FFF2-40B4-BE49-F238E27FC236}">
                <a16:creationId xmlns:a16="http://schemas.microsoft.com/office/drawing/2014/main" id="{70996D74-56B0-1E14-7267-8CE892C7A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2114" y="3386623"/>
            <a:ext cx="360000" cy="360000"/>
          </a:xfrm>
          <a:prstGeom prst="rect">
            <a:avLst/>
          </a:prstGeom>
        </p:spPr>
      </p:pic>
      <p:pic>
        <p:nvPicPr>
          <p:cNvPr id="226" name="Graphic 225" descr="Caret Left with solid fill">
            <a:extLst>
              <a:ext uri="{FF2B5EF4-FFF2-40B4-BE49-F238E27FC236}">
                <a16:creationId xmlns:a16="http://schemas.microsoft.com/office/drawing/2014/main" id="{EC354B35-944A-A31D-7CFF-02E70B1DF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522" y="3386623"/>
            <a:ext cx="360000" cy="360000"/>
          </a:xfrm>
          <a:prstGeom prst="rect">
            <a:avLst/>
          </a:prstGeom>
        </p:spPr>
      </p:pic>
      <p:pic>
        <p:nvPicPr>
          <p:cNvPr id="228" name="Graphic 227" descr="Caret Left with solid fill">
            <a:extLst>
              <a:ext uri="{FF2B5EF4-FFF2-40B4-BE49-F238E27FC236}">
                <a16:creationId xmlns:a16="http://schemas.microsoft.com/office/drawing/2014/main" id="{6222FFA6-CB58-9530-2D25-0ED44CDF6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4087" y="3386623"/>
            <a:ext cx="360000" cy="360000"/>
          </a:xfrm>
          <a:prstGeom prst="rect">
            <a:avLst/>
          </a:prstGeom>
        </p:spPr>
      </p:pic>
      <p:pic>
        <p:nvPicPr>
          <p:cNvPr id="229" name="Graphic 228" descr="Caret Left with solid fill">
            <a:extLst>
              <a:ext uri="{FF2B5EF4-FFF2-40B4-BE49-F238E27FC236}">
                <a16:creationId xmlns:a16="http://schemas.microsoft.com/office/drawing/2014/main" id="{9AF7589B-A791-C1B9-478F-17FAE4EBF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2114" y="5123230"/>
            <a:ext cx="360000" cy="360000"/>
          </a:xfrm>
          <a:prstGeom prst="rect">
            <a:avLst/>
          </a:prstGeom>
        </p:spPr>
      </p:pic>
      <p:pic>
        <p:nvPicPr>
          <p:cNvPr id="230" name="Graphic 229" descr="Caret Left with solid fill">
            <a:extLst>
              <a:ext uri="{FF2B5EF4-FFF2-40B4-BE49-F238E27FC236}">
                <a16:creationId xmlns:a16="http://schemas.microsoft.com/office/drawing/2014/main" id="{8B165453-0342-0DF0-01E4-3FC62E320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9522" y="5123230"/>
            <a:ext cx="360000" cy="360000"/>
          </a:xfrm>
          <a:prstGeom prst="rect">
            <a:avLst/>
          </a:prstGeom>
        </p:spPr>
      </p:pic>
      <p:pic>
        <p:nvPicPr>
          <p:cNvPr id="231" name="Graphic 230" descr="Caret Left with solid fill">
            <a:extLst>
              <a:ext uri="{FF2B5EF4-FFF2-40B4-BE49-F238E27FC236}">
                <a16:creationId xmlns:a16="http://schemas.microsoft.com/office/drawing/2014/main" id="{5EEF28B4-3CED-3511-D228-9D877AF52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930" y="5123230"/>
            <a:ext cx="360000" cy="360000"/>
          </a:xfrm>
          <a:prstGeom prst="rect">
            <a:avLst/>
          </a:prstGeom>
        </p:spPr>
      </p:pic>
      <p:pic>
        <p:nvPicPr>
          <p:cNvPr id="232" name="Graphic 231" descr="Caret Left with solid fill">
            <a:extLst>
              <a:ext uri="{FF2B5EF4-FFF2-40B4-BE49-F238E27FC236}">
                <a16:creationId xmlns:a16="http://schemas.microsoft.com/office/drawing/2014/main" id="{2580C914-B94D-E420-B2AC-1CDAF6308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4087" y="5123230"/>
            <a:ext cx="360000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6ED0EF-C2F9-010D-2B74-40A8F3D4D001}"/>
              </a:ext>
            </a:extLst>
          </p:cNvPr>
          <p:cNvSpPr txBox="1"/>
          <p:nvPr/>
        </p:nvSpPr>
        <p:spPr>
          <a:xfrm>
            <a:off x="6723394" y="480462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F6A686-801F-A9D3-886B-A4E3AF584D41}"/>
              </a:ext>
            </a:extLst>
          </p:cNvPr>
          <p:cNvSpPr/>
          <p:nvPr/>
        </p:nvSpPr>
        <p:spPr>
          <a:xfrm>
            <a:off x="3574353" y="4793156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47159F-9937-BFF6-49C8-B422F5BE0082}"/>
              </a:ext>
            </a:extLst>
          </p:cNvPr>
          <p:cNvSpPr/>
          <p:nvPr/>
        </p:nvSpPr>
        <p:spPr>
          <a:xfrm>
            <a:off x="3574353" y="569402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12BB5-684A-3CA4-9C7D-8520AC3CCD58}"/>
              </a:ext>
            </a:extLst>
          </p:cNvPr>
          <p:cNvSpPr txBox="1"/>
          <p:nvPr/>
        </p:nvSpPr>
        <p:spPr>
          <a:xfrm>
            <a:off x="4741521" y="480462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E40F5-C2F1-E4C5-BC86-B9CAC132289C}"/>
              </a:ext>
            </a:extLst>
          </p:cNvPr>
          <p:cNvSpPr/>
          <p:nvPr/>
        </p:nvSpPr>
        <p:spPr>
          <a:xfrm>
            <a:off x="7620018" y="4793156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CB6163-6D12-86BC-3A87-975D3D9329F1}"/>
              </a:ext>
            </a:extLst>
          </p:cNvPr>
          <p:cNvSpPr/>
          <p:nvPr/>
        </p:nvSpPr>
        <p:spPr>
          <a:xfrm>
            <a:off x="7620018" y="569402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8F8839-4070-98EF-4A10-E4B4D58F04DC}"/>
              </a:ext>
            </a:extLst>
          </p:cNvPr>
          <p:cNvSpPr txBox="1"/>
          <p:nvPr/>
        </p:nvSpPr>
        <p:spPr>
          <a:xfrm>
            <a:off x="8787186" y="480462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9B1A23-B758-749D-3525-3A23A3839799}"/>
              </a:ext>
            </a:extLst>
          </p:cNvPr>
          <p:cNvSpPr/>
          <p:nvPr/>
        </p:nvSpPr>
        <p:spPr>
          <a:xfrm>
            <a:off x="9722621" y="4793156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EFF75D-72FC-9EEE-FE8E-459B3FFAC336}"/>
              </a:ext>
            </a:extLst>
          </p:cNvPr>
          <p:cNvSpPr/>
          <p:nvPr/>
        </p:nvSpPr>
        <p:spPr>
          <a:xfrm>
            <a:off x="9722621" y="569402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782C9-BA5B-38A3-CD66-EA7A760F1500}"/>
              </a:ext>
            </a:extLst>
          </p:cNvPr>
          <p:cNvSpPr txBox="1"/>
          <p:nvPr/>
        </p:nvSpPr>
        <p:spPr>
          <a:xfrm>
            <a:off x="10889789" y="480462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34A07D-E710-239D-663C-CC9BB5058BF3}"/>
              </a:ext>
            </a:extLst>
          </p:cNvPr>
          <p:cNvSpPr/>
          <p:nvPr/>
        </p:nvSpPr>
        <p:spPr>
          <a:xfrm>
            <a:off x="1518031" y="2989141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512D43-3577-9726-D399-956A579C7D69}"/>
              </a:ext>
            </a:extLst>
          </p:cNvPr>
          <p:cNvSpPr/>
          <p:nvPr/>
        </p:nvSpPr>
        <p:spPr>
          <a:xfrm>
            <a:off x="1518031" y="3890010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9F947C-8DC0-D147-ADD4-52CF7C6E36BD}"/>
              </a:ext>
            </a:extLst>
          </p:cNvPr>
          <p:cNvSpPr txBox="1"/>
          <p:nvPr/>
        </p:nvSpPr>
        <p:spPr>
          <a:xfrm>
            <a:off x="2685199" y="300061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8CB66C-3BB8-5B12-C876-EB45D17555FA}"/>
              </a:ext>
            </a:extLst>
          </p:cNvPr>
          <p:cNvSpPr/>
          <p:nvPr/>
        </p:nvSpPr>
        <p:spPr>
          <a:xfrm>
            <a:off x="3549589" y="2989141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BBF5B2-1907-8F38-6297-8D5C66BF0065}"/>
              </a:ext>
            </a:extLst>
          </p:cNvPr>
          <p:cNvSpPr/>
          <p:nvPr/>
        </p:nvSpPr>
        <p:spPr>
          <a:xfrm>
            <a:off x="3549589" y="3890010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959D64-DB38-D7CA-D775-8D5F389DA72E}"/>
              </a:ext>
            </a:extLst>
          </p:cNvPr>
          <p:cNvSpPr txBox="1"/>
          <p:nvPr/>
        </p:nvSpPr>
        <p:spPr>
          <a:xfrm>
            <a:off x="4716757" y="300061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F37FF3-969F-D0E8-F32A-3DBCAAB5D42C}"/>
              </a:ext>
            </a:extLst>
          </p:cNvPr>
          <p:cNvSpPr/>
          <p:nvPr/>
        </p:nvSpPr>
        <p:spPr>
          <a:xfrm>
            <a:off x="5581147" y="2989141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62FC6C-2533-1922-A213-62A8CD33A928}"/>
              </a:ext>
            </a:extLst>
          </p:cNvPr>
          <p:cNvSpPr/>
          <p:nvPr/>
        </p:nvSpPr>
        <p:spPr>
          <a:xfrm>
            <a:off x="5581147" y="3890010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73ECAE-0772-D5DD-1421-5080B0282FF4}"/>
              </a:ext>
            </a:extLst>
          </p:cNvPr>
          <p:cNvSpPr txBox="1"/>
          <p:nvPr/>
        </p:nvSpPr>
        <p:spPr>
          <a:xfrm>
            <a:off x="6748315" y="300061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FC44B1-2114-A059-2CEB-D7B563CE2739}"/>
              </a:ext>
            </a:extLst>
          </p:cNvPr>
          <p:cNvSpPr/>
          <p:nvPr/>
        </p:nvSpPr>
        <p:spPr>
          <a:xfrm>
            <a:off x="7612705" y="2989141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25FA2E-7C45-792B-989F-6B19D33A0013}"/>
              </a:ext>
            </a:extLst>
          </p:cNvPr>
          <p:cNvSpPr/>
          <p:nvPr/>
        </p:nvSpPr>
        <p:spPr>
          <a:xfrm>
            <a:off x="7612705" y="3890010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FC0858-A9E8-4FB9-6989-56D299D336A4}"/>
              </a:ext>
            </a:extLst>
          </p:cNvPr>
          <p:cNvSpPr txBox="1"/>
          <p:nvPr/>
        </p:nvSpPr>
        <p:spPr>
          <a:xfrm>
            <a:off x="8779873" y="300061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46DEAD-6331-82A3-9ADC-DE57068386A8}"/>
              </a:ext>
            </a:extLst>
          </p:cNvPr>
          <p:cNvSpPr/>
          <p:nvPr/>
        </p:nvSpPr>
        <p:spPr>
          <a:xfrm>
            <a:off x="9756408" y="1225024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3044AC-DDE0-A836-D7AE-BCE76AA43771}"/>
              </a:ext>
            </a:extLst>
          </p:cNvPr>
          <p:cNvSpPr/>
          <p:nvPr/>
        </p:nvSpPr>
        <p:spPr>
          <a:xfrm>
            <a:off x="9756408" y="2125893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C401D6-4B90-52A3-B204-6AB28EDB4C26}"/>
              </a:ext>
            </a:extLst>
          </p:cNvPr>
          <p:cNvSpPr txBox="1"/>
          <p:nvPr/>
        </p:nvSpPr>
        <p:spPr>
          <a:xfrm>
            <a:off x="10923576" y="1236496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90F0EE-B238-1195-C974-68E6C276FA7A}"/>
              </a:ext>
            </a:extLst>
          </p:cNvPr>
          <p:cNvSpPr/>
          <p:nvPr/>
        </p:nvSpPr>
        <p:spPr>
          <a:xfrm>
            <a:off x="7594342" y="1222466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5ADE37-E70A-7B1F-A063-DDB1B4AAF15A}"/>
              </a:ext>
            </a:extLst>
          </p:cNvPr>
          <p:cNvSpPr/>
          <p:nvPr/>
        </p:nvSpPr>
        <p:spPr>
          <a:xfrm>
            <a:off x="7594342" y="212333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9BE241-7437-04A0-46AE-6E3D9804BC80}"/>
              </a:ext>
            </a:extLst>
          </p:cNvPr>
          <p:cNvSpPr txBox="1"/>
          <p:nvPr/>
        </p:nvSpPr>
        <p:spPr>
          <a:xfrm>
            <a:off x="8761510" y="123393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9DA0CE-32B0-55D9-2B85-F1F040DC6941}"/>
              </a:ext>
            </a:extLst>
          </p:cNvPr>
          <p:cNvSpPr/>
          <p:nvPr/>
        </p:nvSpPr>
        <p:spPr>
          <a:xfrm>
            <a:off x="5577270" y="1226756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01CDE9-7134-D59A-425C-D9E771454890}"/>
              </a:ext>
            </a:extLst>
          </p:cNvPr>
          <p:cNvSpPr/>
          <p:nvPr/>
        </p:nvSpPr>
        <p:spPr>
          <a:xfrm>
            <a:off x="5577270" y="212762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AE7CD0-7FE6-D409-9CBA-300F0B4AF441}"/>
              </a:ext>
            </a:extLst>
          </p:cNvPr>
          <p:cNvSpPr txBox="1"/>
          <p:nvPr/>
        </p:nvSpPr>
        <p:spPr>
          <a:xfrm>
            <a:off x="6744438" y="123822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A72522-C0E8-1BD9-AA71-A27B80607074}"/>
              </a:ext>
            </a:extLst>
          </p:cNvPr>
          <p:cNvSpPr/>
          <p:nvPr/>
        </p:nvSpPr>
        <p:spPr>
          <a:xfrm>
            <a:off x="3558381" y="1233145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DDDA03-4644-3BC2-E02C-5A648824CB74}"/>
              </a:ext>
            </a:extLst>
          </p:cNvPr>
          <p:cNvSpPr/>
          <p:nvPr/>
        </p:nvSpPr>
        <p:spPr>
          <a:xfrm>
            <a:off x="3558381" y="2134014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CBBB05-3BB5-FC48-00DF-45F450A09054}"/>
              </a:ext>
            </a:extLst>
          </p:cNvPr>
          <p:cNvSpPr txBox="1"/>
          <p:nvPr/>
        </p:nvSpPr>
        <p:spPr>
          <a:xfrm>
            <a:off x="4725549" y="1244617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20C6C0-38C9-BFD9-AFB8-A42E8667E1BF}"/>
              </a:ext>
            </a:extLst>
          </p:cNvPr>
          <p:cNvSpPr/>
          <p:nvPr/>
        </p:nvSpPr>
        <p:spPr>
          <a:xfrm>
            <a:off x="1501659" y="1222466"/>
            <a:ext cx="1530105" cy="889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השיעור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87D35ED-49DC-E5E9-DF2C-93888DE58F55}"/>
              </a:ext>
            </a:extLst>
          </p:cNvPr>
          <p:cNvSpPr/>
          <p:nvPr/>
        </p:nvSpPr>
        <p:spPr>
          <a:xfrm>
            <a:off x="1501659" y="2123335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1B47646-A5B8-5797-6088-ECC4E6754FE4}"/>
              </a:ext>
            </a:extLst>
          </p:cNvPr>
          <p:cNvSpPr txBox="1"/>
          <p:nvPr/>
        </p:nvSpPr>
        <p:spPr>
          <a:xfrm>
            <a:off x="2668827" y="1233938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rgbClr val="0F4A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4F436BB-93B1-0CCF-E74F-4FD1653E5751}"/>
              </a:ext>
            </a:extLst>
          </p:cNvPr>
          <p:cNvSpPr/>
          <p:nvPr/>
        </p:nvSpPr>
        <p:spPr>
          <a:xfrm>
            <a:off x="1503768" y="4811895"/>
            <a:ext cx="1530105" cy="889397"/>
          </a:xfrm>
          <a:prstGeom prst="rect">
            <a:avLst/>
          </a:prstGeom>
          <a:solidFill>
            <a:srgbClr val="E0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עבודה מסכמת</a:t>
            </a:r>
          </a:p>
          <a:p>
            <a:pPr algn="ctr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[%] מהציון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72E2D5-7DB5-9E8B-09A8-388D9F4A38FE}"/>
              </a:ext>
            </a:extLst>
          </p:cNvPr>
          <p:cNvSpPr/>
          <p:nvPr/>
        </p:nvSpPr>
        <p:spPr>
          <a:xfrm>
            <a:off x="1503768" y="5712764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הגשה עד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E49CAB-0D4A-98E1-FBD5-E95B59AE0375}"/>
              </a:ext>
            </a:extLst>
          </p:cNvPr>
          <p:cNvSpPr/>
          <p:nvPr/>
        </p:nvSpPr>
        <p:spPr>
          <a:xfrm>
            <a:off x="9738045" y="2999557"/>
            <a:ext cx="1530105" cy="889397"/>
          </a:xfrm>
          <a:prstGeom prst="rect">
            <a:avLst/>
          </a:prstGeom>
          <a:solidFill>
            <a:srgbClr val="E06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מבחן אמצע</a:t>
            </a:r>
          </a:p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[%] מהציון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F71C75-5420-0F5D-8EEB-A63D565AC1C3}"/>
              </a:ext>
            </a:extLst>
          </p:cNvPr>
          <p:cNvSpPr/>
          <p:nvPr/>
        </p:nvSpPr>
        <p:spPr>
          <a:xfrm>
            <a:off x="9738045" y="3900426"/>
            <a:ext cx="1530105" cy="29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9EF4511-5AA8-69E6-5CB6-AFA8670443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3" t="36801" r="81311" b="37156"/>
          <a:stretch/>
        </p:blipFill>
        <p:spPr>
          <a:xfrm>
            <a:off x="3708184" y="1123804"/>
            <a:ext cx="290914" cy="276999"/>
          </a:xfrm>
          <a:prstGeom prst="rect">
            <a:avLst/>
          </a:prstGeom>
        </p:spPr>
      </p:pic>
      <p:pic>
        <p:nvPicPr>
          <p:cNvPr id="86" name="Graphic 85" descr="Office worker female with solid fill">
            <a:extLst>
              <a:ext uri="{FF2B5EF4-FFF2-40B4-BE49-F238E27FC236}">
                <a16:creationId xmlns:a16="http://schemas.microsoft.com/office/drawing/2014/main" id="{B050888D-8A01-EB31-DE5E-F931BF9A4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1016" y="2821712"/>
            <a:ext cx="360000" cy="360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E7A4A9-4788-092B-4F64-9D9021C6E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60900"/>
              </p:ext>
            </p:extLst>
          </p:nvPr>
        </p:nvGraphicFramePr>
        <p:xfrm>
          <a:off x="-2529362" y="2360690"/>
          <a:ext cx="2325465" cy="2468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1310">
                  <a:extLst>
                    <a:ext uri="{9D8B030D-6E8A-4147-A177-3AD203B41FA5}">
                      <a16:colId xmlns:a16="http://schemas.microsoft.com/office/drawing/2014/main" val="366866139"/>
                    </a:ext>
                  </a:extLst>
                </a:gridCol>
                <a:gridCol w="1054155">
                  <a:extLst>
                    <a:ext uri="{9D8B030D-6E8A-4147-A177-3AD203B41FA5}">
                      <a16:colId xmlns:a16="http://schemas.microsoft.com/office/drawing/2014/main" val="3025178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לסימון מפגש המועבר </a:t>
                      </a:r>
                      <a:r>
                        <a:rPr lang="he-IL" sz="16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</a:t>
                      </a:r>
                      <a:r>
                        <a:rPr lang="he-IL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זום</a:t>
                      </a:r>
                      <a:r>
                        <a:rPr lang="he-IL" sz="16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</a:p>
                    <a:p>
                      <a:pPr rtl="1"/>
                      <a:endParaRPr lang="he-I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9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לסימון מפגש </a:t>
                      </a:r>
                      <a:r>
                        <a:rPr lang="he-IL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פרונטלי: </a:t>
                      </a:r>
                    </a:p>
                    <a:p>
                      <a:pPr rtl="1"/>
                      <a:endParaRPr lang="he-I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2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לסימון מפגש בהשתתפות </a:t>
                      </a:r>
                      <a:r>
                        <a:rPr lang="he-IL" sz="16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מרצה אורח</a:t>
                      </a:r>
                      <a:r>
                        <a:rPr lang="he-IL" sz="1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52820"/>
                  </a:ext>
                </a:extLst>
              </a:tr>
            </a:tbl>
          </a:graphicData>
        </a:graphic>
      </p:graphicFrame>
      <p:pic>
        <p:nvPicPr>
          <p:cNvPr id="79" name="Graphic 78" descr="Office worker female with solid fill">
            <a:extLst>
              <a:ext uri="{FF2B5EF4-FFF2-40B4-BE49-F238E27FC236}">
                <a16:creationId xmlns:a16="http://schemas.microsoft.com/office/drawing/2014/main" id="{DF66CFEB-8BC9-3C16-8E41-D92D69F6B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962245" y="4186969"/>
            <a:ext cx="360000" cy="360000"/>
          </a:xfrm>
          <a:prstGeom prst="rect">
            <a:avLst/>
          </a:prstGeom>
        </p:spPr>
      </p:pic>
      <p:pic>
        <p:nvPicPr>
          <p:cNvPr id="80" name="Graphic 79" descr="Office worker male with solid fill">
            <a:extLst>
              <a:ext uri="{FF2B5EF4-FFF2-40B4-BE49-F238E27FC236}">
                <a16:creationId xmlns:a16="http://schemas.microsoft.com/office/drawing/2014/main" id="{FCE7D219-C83B-4E3D-390E-D0DD5AFC5C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440404" y="4189279"/>
            <a:ext cx="360000" cy="360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D677D18-A5D2-B0BC-376C-25D8E624CD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3" t="36801" r="81311" b="37156"/>
          <a:stretch/>
        </p:blipFill>
        <p:spPr>
          <a:xfrm>
            <a:off x="-2005423" y="2570601"/>
            <a:ext cx="290914" cy="276999"/>
          </a:xfrm>
          <a:prstGeom prst="rect">
            <a:avLst/>
          </a:prstGeom>
        </p:spPr>
      </p:pic>
      <p:pic>
        <p:nvPicPr>
          <p:cNvPr id="84" name="Graphic 83" descr="Classroom with solid fill">
            <a:extLst>
              <a:ext uri="{FF2B5EF4-FFF2-40B4-BE49-F238E27FC236}">
                <a16:creationId xmlns:a16="http://schemas.microsoft.com/office/drawing/2014/main" id="{5A908589-97C0-9392-68FB-60371590D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059753" y="3332335"/>
            <a:ext cx="419044" cy="419044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DD37134-A481-181F-8F09-EE21F4D0ACE9}"/>
              </a:ext>
            </a:extLst>
          </p:cNvPr>
          <p:cNvSpPr/>
          <p:nvPr/>
        </p:nvSpPr>
        <p:spPr>
          <a:xfrm>
            <a:off x="-2631908" y="-2322"/>
            <a:ext cx="2472631" cy="699944"/>
          </a:xfrm>
          <a:prstGeom prst="wedgeRectCallout">
            <a:avLst>
              <a:gd name="adj1" fmla="val 54863"/>
              <a:gd name="adj2" fmla="val 1638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/>
              <a:t>אפשרות א' – בכל שבוע מוצג נושא חדש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08780-8587-CD76-F459-BEE58250AB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3" t="36801" r="81311" b="37156"/>
          <a:stretch/>
        </p:blipFill>
        <p:spPr>
          <a:xfrm>
            <a:off x="7851386" y="6503938"/>
            <a:ext cx="290914" cy="276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40B3F-0F28-8A24-F5CA-FFB55E917DCA}"/>
              </a:ext>
            </a:extLst>
          </p:cNvPr>
          <p:cNvSpPr txBox="1"/>
          <p:nvPr/>
        </p:nvSpPr>
        <p:spPr>
          <a:xfrm>
            <a:off x="6560498" y="6503939"/>
            <a:ext cx="13495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מפגש בזום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64E48-3CFD-6D03-6FB0-599AECB8EBDF}"/>
              </a:ext>
            </a:extLst>
          </p:cNvPr>
          <p:cNvSpPr txBox="1"/>
          <p:nvPr/>
        </p:nvSpPr>
        <p:spPr>
          <a:xfrm>
            <a:off x="8142300" y="6503938"/>
            <a:ext cx="58990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latin typeface="Calibri" panose="020F0502020204030204" pitchFamily="34" charset="0"/>
                <a:cs typeface="Calibri" panose="020F0502020204030204" pitchFamily="34" charset="0"/>
              </a:rPr>
              <a:t>מקרא:</a:t>
            </a:r>
          </a:p>
        </p:txBody>
      </p:sp>
      <p:pic>
        <p:nvPicPr>
          <p:cNvPr id="8" name="Graphic 7" descr="Classroom with solid fill">
            <a:extLst>
              <a:ext uri="{FF2B5EF4-FFF2-40B4-BE49-F238E27FC236}">
                <a16:creationId xmlns:a16="http://schemas.microsoft.com/office/drawing/2014/main" id="{735F6DF1-41A0-BF79-4FF7-9A74176FD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4939" y="6482526"/>
            <a:ext cx="324000" cy="32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A97617-B5FD-4C2A-2390-70C093D8EF8C}"/>
              </a:ext>
            </a:extLst>
          </p:cNvPr>
          <p:cNvSpPr txBox="1"/>
          <p:nvPr/>
        </p:nvSpPr>
        <p:spPr>
          <a:xfrm>
            <a:off x="5241411" y="6503939"/>
            <a:ext cx="13495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מפגש פרונטלי</a:t>
            </a:r>
          </a:p>
        </p:txBody>
      </p:sp>
      <p:pic>
        <p:nvPicPr>
          <p:cNvPr id="10" name="Graphic 9" descr="Office worker female with solid fill">
            <a:extLst>
              <a:ext uri="{FF2B5EF4-FFF2-40B4-BE49-F238E27FC236}">
                <a16:creationId xmlns:a16="http://schemas.microsoft.com/office/drawing/2014/main" id="{030F5E22-11D7-6665-7247-BF512ECCB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1011" y="6511557"/>
            <a:ext cx="276999" cy="276999"/>
          </a:xfrm>
          <a:prstGeom prst="rect">
            <a:avLst/>
          </a:prstGeom>
        </p:spPr>
      </p:pic>
      <p:pic>
        <p:nvPicPr>
          <p:cNvPr id="11" name="Graphic 10" descr="Office worker male with solid fill">
            <a:extLst>
              <a:ext uri="{FF2B5EF4-FFF2-40B4-BE49-F238E27FC236}">
                <a16:creationId xmlns:a16="http://schemas.microsoft.com/office/drawing/2014/main" id="{DBA4B053-CA67-C13B-9207-DD0FC8D85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24951" y="6512226"/>
            <a:ext cx="276999" cy="276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F943B-64DC-70D6-AB59-E55BB2CD5AA7}"/>
              </a:ext>
            </a:extLst>
          </p:cNvPr>
          <p:cNvSpPr txBox="1"/>
          <p:nvPr/>
        </p:nvSpPr>
        <p:spPr>
          <a:xfrm>
            <a:off x="3620884" y="6503939"/>
            <a:ext cx="13495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מרצה אורח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8BE7B3-0971-8D40-6EAC-F521545D9C08}"/>
              </a:ext>
            </a:extLst>
          </p:cNvPr>
          <p:cNvCxnSpPr>
            <a:cxnSpLocks/>
          </p:cNvCxnSpPr>
          <p:nvPr/>
        </p:nvCxnSpPr>
        <p:spPr>
          <a:xfrm flipH="1">
            <a:off x="7067968" y="6474964"/>
            <a:ext cx="0" cy="318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6465D7-B6C2-8A70-6E6C-C20AAA6073AE}"/>
              </a:ext>
            </a:extLst>
          </p:cNvPr>
          <p:cNvCxnSpPr>
            <a:cxnSpLocks/>
          </p:cNvCxnSpPr>
          <p:nvPr/>
        </p:nvCxnSpPr>
        <p:spPr>
          <a:xfrm flipH="1">
            <a:off x="5577270" y="6474964"/>
            <a:ext cx="0" cy="318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Caret Left with solid fill">
            <a:extLst>
              <a:ext uri="{FF2B5EF4-FFF2-40B4-BE49-F238E27FC236}">
                <a16:creationId xmlns:a16="http://schemas.microsoft.com/office/drawing/2014/main" id="{BFEDF702-0D69-96B0-A071-816E03E41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930" y="340513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70AFA-A03D-D933-EA5B-C43FB210E7B9}"/>
              </a:ext>
            </a:extLst>
          </p:cNvPr>
          <p:cNvSpPr/>
          <p:nvPr/>
        </p:nvSpPr>
        <p:spPr>
          <a:xfrm>
            <a:off x="0" y="-2322"/>
            <a:ext cx="12192000" cy="8583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3625765F-BE57-D101-905E-286BA51ADDA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503768" y="1743003"/>
            <a:ext cx="9766214" cy="1648464"/>
          </a:xfrm>
          <a:prstGeom prst="bentConnector5">
            <a:avLst>
              <a:gd name="adj1" fmla="val -2341"/>
              <a:gd name="adj2" fmla="val 55368"/>
              <a:gd name="adj3" fmla="val 102341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0216293-9C7F-D8ED-C93F-D4D10D6F42B4}"/>
              </a:ext>
            </a:extLst>
          </p:cNvPr>
          <p:cNvCxnSpPr>
            <a:cxnSpLocks/>
            <a:stCxn id="37" idx="1"/>
            <a:endCxn id="34" idx="3"/>
          </p:cNvCxnSpPr>
          <p:nvPr/>
        </p:nvCxnSpPr>
        <p:spPr>
          <a:xfrm rot="10800000" flipH="1" flipV="1">
            <a:off x="1518030" y="3362118"/>
            <a:ext cx="9734695" cy="1741502"/>
          </a:xfrm>
          <a:prstGeom prst="bentConnector5">
            <a:avLst>
              <a:gd name="adj1" fmla="val -2348"/>
              <a:gd name="adj2" fmla="val 62323"/>
              <a:gd name="adj3" fmla="val 102348"/>
            </a:avLst>
          </a:prstGeom>
          <a:ln>
            <a:solidFill>
              <a:schemeClr val="bg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4240EC4-26CC-54EB-699D-AE915FF0B8A0}"/>
              </a:ext>
            </a:extLst>
          </p:cNvPr>
          <p:cNvSpPr/>
          <p:nvPr/>
        </p:nvSpPr>
        <p:spPr>
          <a:xfrm>
            <a:off x="5577270" y="4658921"/>
            <a:ext cx="1509061" cy="889397"/>
          </a:xfrm>
          <a:prstGeom prst="rect">
            <a:avLst/>
          </a:pr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12</a:t>
            </a:r>
          </a:p>
        </p:txBody>
      </p:sp>
      <p:pic>
        <p:nvPicPr>
          <p:cNvPr id="221" name="Graphic 220" descr="Caret Left with solid fill">
            <a:extLst>
              <a:ext uri="{FF2B5EF4-FFF2-40B4-BE49-F238E27FC236}">
                <a16:creationId xmlns:a16="http://schemas.microsoft.com/office/drawing/2014/main" id="{F4E89E4A-1125-6D1C-F80D-2CA7388A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114" y="1637703"/>
            <a:ext cx="360000" cy="360000"/>
          </a:xfrm>
          <a:prstGeom prst="rect">
            <a:avLst/>
          </a:prstGeom>
        </p:spPr>
      </p:pic>
      <p:pic>
        <p:nvPicPr>
          <p:cNvPr id="222" name="Graphic 221" descr="Caret Left with solid fill">
            <a:extLst>
              <a:ext uri="{FF2B5EF4-FFF2-40B4-BE49-F238E27FC236}">
                <a16:creationId xmlns:a16="http://schemas.microsoft.com/office/drawing/2014/main" id="{73BD9DDB-05B0-7EFA-52DF-8AB0140D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9522" y="1637703"/>
            <a:ext cx="360000" cy="360000"/>
          </a:xfrm>
          <a:prstGeom prst="rect">
            <a:avLst/>
          </a:prstGeom>
        </p:spPr>
      </p:pic>
      <p:pic>
        <p:nvPicPr>
          <p:cNvPr id="223" name="Graphic 222" descr="Caret Left with solid fill">
            <a:extLst>
              <a:ext uri="{FF2B5EF4-FFF2-40B4-BE49-F238E27FC236}">
                <a16:creationId xmlns:a16="http://schemas.microsoft.com/office/drawing/2014/main" id="{913032A0-B548-FA75-75B9-15A536660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6930" y="1637703"/>
            <a:ext cx="360000" cy="360000"/>
          </a:xfrm>
          <a:prstGeom prst="rect">
            <a:avLst/>
          </a:prstGeom>
        </p:spPr>
      </p:pic>
      <p:pic>
        <p:nvPicPr>
          <p:cNvPr id="224" name="Graphic 223" descr="Caret Left with solid fill">
            <a:extLst>
              <a:ext uri="{FF2B5EF4-FFF2-40B4-BE49-F238E27FC236}">
                <a16:creationId xmlns:a16="http://schemas.microsoft.com/office/drawing/2014/main" id="{BFC80143-B6C5-54BE-0E3C-E7B6C55C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087" y="1637703"/>
            <a:ext cx="360000" cy="360000"/>
          </a:xfrm>
          <a:prstGeom prst="rect">
            <a:avLst/>
          </a:prstGeom>
        </p:spPr>
      </p:pic>
      <p:pic>
        <p:nvPicPr>
          <p:cNvPr id="225" name="Graphic 224" descr="Caret Left with solid fill">
            <a:extLst>
              <a:ext uri="{FF2B5EF4-FFF2-40B4-BE49-F238E27FC236}">
                <a16:creationId xmlns:a16="http://schemas.microsoft.com/office/drawing/2014/main" id="{70996D74-56B0-1E14-7267-8CE892C7A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114" y="3314901"/>
            <a:ext cx="360000" cy="360000"/>
          </a:xfrm>
          <a:prstGeom prst="rect">
            <a:avLst/>
          </a:prstGeom>
        </p:spPr>
      </p:pic>
      <p:pic>
        <p:nvPicPr>
          <p:cNvPr id="226" name="Graphic 225" descr="Caret Left with solid fill">
            <a:extLst>
              <a:ext uri="{FF2B5EF4-FFF2-40B4-BE49-F238E27FC236}">
                <a16:creationId xmlns:a16="http://schemas.microsoft.com/office/drawing/2014/main" id="{EC354B35-944A-A31D-7CFF-02E70B1DF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9522" y="3314901"/>
            <a:ext cx="360000" cy="360000"/>
          </a:xfrm>
          <a:prstGeom prst="rect">
            <a:avLst/>
          </a:prstGeom>
        </p:spPr>
      </p:pic>
      <p:pic>
        <p:nvPicPr>
          <p:cNvPr id="227" name="Graphic 226" descr="Caret Left with solid fill">
            <a:extLst>
              <a:ext uri="{FF2B5EF4-FFF2-40B4-BE49-F238E27FC236}">
                <a16:creationId xmlns:a16="http://schemas.microsoft.com/office/drawing/2014/main" id="{D0066588-972A-CBF7-7E66-F375EEC8F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6930" y="3314901"/>
            <a:ext cx="360000" cy="360000"/>
          </a:xfrm>
          <a:prstGeom prst="rect">
            <a:avLst/>
          </a:prstGeom>
        </p:spPr>
      </p:pic>
      <p:pic>
        <p:nvPicPr>
          <p:cNvPr id="228" name="Graphic 227" descr="Caret Left with solid fill">
            <a:extLst>
              <a:ext uri="{FF2B5EF4-FFF2-40B4-BE49-F238E27FC236}">
                <a16:creationId xmlns:a16="http://schemas.microsoft.com/office/drawing/2014/main" id="{6222FFA6-CB58-9530-2D25-0ED44CDF6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087" y="3314901"/>
            <a:ext cx="360000" cy="360000"/>
          </a:xfrm>
          <a:prstGeom prst="rect">
            <a:avLst/>
          </a:prstGeom>
        </p:spPr>
      </p:pic>
      <p:pic>
        <p:nvPicPr>
          <p:cNvPr id="229" name="Graphic 228" descr="Caret Left with solid fill">
            <a:extLst>
              <a:ext uri="{FF2B5EF4-FFF2-40B4-BE49-F238E27FC236}">
                <a16:creationId xmlns:a16="http://schemas.microsoft.com/office/drawing/2014/main" id="{9AF7589B-A791-C1B9-478F-17FAE4EB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114" y="4988995"/>
            <a:ext cx="360000" cy="360000"/>
          </a:xfrm>
          <a:prstGeom prst="rect">
            <a:avLst/>
          </a:prstGeom>
        </p:spPr>
      </p:pic>
      <p:pic>
        <p:nvPicPr>
          <p:cNvPr id="230" name="Graphic 229" descr="Caret Left with solid fill">
            <a:extLst>
              <a:ext uri="{FF2B5EF4-FFF2-40B4-BE49-F238E27FC236}">
                <a16:creationId xmlns:a16="http://schemas.microsoft.com/office/drawing/2014/main" id="{8B165453-0342-0DF0-01E4-3FC62E32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9522" y="4988995"/>
            <a:ext cx="360000" cy="360000"/>
          </a:xfrm>
          <a:prstGeom prst="rect">
            <a:avLst/>
          </a:prstGeom>
        </p:spPr>
      </p:pic>
      <p:pic>
        <p:nvPicPr>
          <p:cNvPr id="231" name="Graphic 230" descr="Caret Left with solid fill">
            <a:extLst>
              <a:ext uri="{FF2B5EF4-FFF2-40B4-BE49-F238E27FC236}">
                <a16:creationId xmlns:a16="http://schemas.microsoft.com/office/drawing/2014/main" id="{5EEF28B4-3CED-3511-D228-9D877AF52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6930" y="4988995"/>
            <a:ext cx="360000" cy="360000"/>
          </a:xfrm>
          <a:prstGeom prst="rect">
            <a:avLst/>
          </a:prstGeom>
        </p:spPr>
      </p:pic>
      <p:pic>
        <p:nvPicPr>
          <p:cNvPr id="232" name="Graphic 231" descr="Caret Left with solid fill">
            <a:extLst>
              <a:ext uri="{FF2B5EF4-FFF2-40B4-BE49-F238E27FC236}">
                <a16:creationId xmlns:a16="http://schemas.microsoft.com/office/drawing/2014/main" id="{2580C914-B94D-E420-B2AC-1CDAF6308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087" y="4988995"/>
            <a:ext cx="360000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6ED0EF-C2F9-010D-2B74-40A8F3D4D001}"/>
              </a:ext>
            </a:extLst>
          </p:cNvPr>
          <p:cNvSpPr txBox="1"/>
          <p:nvPr/>
        </p:nvSpPr>
        <p:spPr>
          <a:xfrm>
            <a:off x="6723394" y="467039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F6A686-801F-A9D3-886B-A4E3AF584D41}"/>
              </a:ext>
            </a:extLst>
          </p:cNvPr>
          <p:cNvSpPr/>
          <p:nvPr/>
        </p:nvSpPr>
        <p:spPr>
          <a:xfrm>
            <a:off x="3574353" y="4658921"/>
            <a:ext cx="1530105" cy="889397"/>
          </a:xfrm>
          <a:prstGeom prst="rect">
            <a:avLst/>
          </a:pr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12BB5-684A-3CA4-9C7D-8520AC3CCD58}"/>
              </a:ext>
            </a:extLst>
          </p:cNvPr>
          <p:cNvSpPr txBox="1"/>
          <p:nvPr/>
        </p:nvSpPr>
        <p:spPr>
          <a:xfrm>
            <a:off x="4741521" y="467039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E40F5-C2F1-E4C5-BC86-B9CAC132289C}"/>
              </a:ext>
            </a:extLst>
          </p:cNvPr>
          <p:cNvSpPr/>
          <p:nvPr/>
        </p:nvSpPr>
        <p:spPr>
          <a:xfrm>
            <a:off x="7620022" y="4658921"/>
            <a:ext cx="1530105" cy="889397"/>
          </a:xfrm>
          <a:prstGeom prst="rect">
            <a:avLst/>
          </a:pr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8F8839-4070-98EF-4A10-E4B4D58F04DC}"/>
              </a:ext>
            </a:extLst>
          </p:cNvPr>
          <p:cNvSpPr txBox="1"/>
          <p:nvPr/>
        </p:nvSpPr>
        <p:spPr>
          <a:xfrm>
            <a:off x="8787190" y="467039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9B1A23-B758-749D-3525-3A23A3839799}"/>
              </a:ext>
            </a:extLst>
          </p:cNvPr>
          <p:cNvSpPr/>
          <p:nvPr/>
        </p:nvSpPr>
        <p:spPr>
          <a:xfrm>
            <a:off x="9722621" y="4658921"/>
            <a:ext cx="1530105" cy="889397"/>
          </a:xfrm>
          <a:prstGeom prst="rect">
            <a:avLst/>
          </a:prstGeom>
          <a:solidFill>
            <a:srgbClr val="FFD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782C9-BA5B-38A3-CD66-EA7A760F1500}"/>
              </a:ext>
            </a:extLst>
          </p:cNvPr>
          <p:cNvSpPr txBox="1"/>
          <p:nvPr/>
        </p:nvSpPr>
        <p:spPr>
          <a:xfrm>
            <a:off x="10889789" y="4670393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34A07D-E710-239D-663C-CC9BB5058BF3}"/>
              </a:ext>
            </a:extLst>
          </p:cNvPr>
          <p:cNvSpPr/>
          <p:nvPr/>
        </p:nvSpPr>
        <p:spPr>
          <a:xfrm>
            <a:off x="1518031" y="2917419"/>
            <a:ext cx="1530105" cy="88939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9F947C-8DC0-D147-ADD4-52CF7C6E36BD}"/>
              </a:ext>
            </a:extLst>
          </p:cNvPr>
          <p:cNvSpPr txBox="1"/>
          <p:nvPr/>
        </p:nvSpPr>
        <p:spPr>
          <a:xfrm>
            <a:off x="2685199" y="2928891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8CB66C-3BB8-5B12-C876-EB45D17555FA}"/>
              </a:ext>
            </a:extLst>
          </p:cNvPr>
          <p:cNvSpPr/>
          <p:nvPr/>
        </p:nvSpPr>
        <p:spPr>
          <a:xfrm>
            <a:off x="3549589" y="2917419"/>
            <a:ext cx="1530105" cy="88939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959D64-DB38-D7CA-D775-8D5F389DA72E}"/>
              </a:ext>
            </a:extLst>
          </p:cNvPr>
          <p:cNvSpPr txBox="1"/>
          <p:nvPr/>
        </p:nvSpPr>
        <p:spPr>
          <a:xfrm>
            <a:off x="4716757" y="2928891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F37FF3-969F-D0E8-F32A-3DBCAAB5D42C}"/>
              </a:ext>
            </a:extLst>
          </p:cNvPr>
          <p:cNvSpPr/>
          <p:nvPr/>
        </p:nvSpPr>
        <p:spPr>
          <a:xfrm>
            <a:off x="5581147" y="2917419"/>
            <a:ext cx="1530105" cy="88939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73ECAE-0772-D5DD-1421-5080B0282FF4}"/>
              </a:ext>
            </a:extLst>
          </p:cNvPr>
          <p:cNvSpPr txBox="1"/>
          <p:nvPr/>
        </p:nvSpPr>
        <p:spPr>
          <a:xfrm>
            <a:off x="6748315" y="2928891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FC44B1-2114-A059-2CEB-D7B563CE2739}"/>
              </a:ext>
            </a:extLst>
          </p:cNvPr>
          <p:cNvSpPr/>
          <p:nvPr/>
        </p:nvSpPr>
        <p:spPr>
          <a:xfrm>
            <a:off x="7612705" y="2917419"/>
            <a:ext cx="1530105" cy="889397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FC0858-A9E8-4FB9-6989-56D299D336A4}"/>
              </a:ext>
            </a:extLst>
          </p:cNvPr>
          <p:cNvSpPr txBox="1"/>
          <p:nvPr/>
        </p:nvSpPr>
        <p:spPr>
          <a:xfrm>
            <a:off x="8779873" y="2928891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C401D6-4B90-52A3-B204-6AB28EDB4C26}"/>
              </a:ext>
            </a:extLst>
          </p:cNvPr>
          <p:cNvSpPr txBox="1"/>
          <p:nvPr/>
        </p:nvSpPr>
        <p:spPr>
          <a:xfrm>
            <a:off x="10898971" y="1075344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5ADE37-E70A-7B1F-A063-DDB1B4AAF15A}"/>
              </a:ext>
            </a:extLst>
          </p:cNvPr>
          <p:cNvSpPr/>
          <p:nvPr/>
        </p:nvSpPr>
        <p:spPr>
          <a:xfrm>
            <a:off x="7594342" y="2023779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73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9BE241-7437-04A0-46AE-6E3D9804BC80}"/>
              </a:ext>
            </a:extLst>
          </p:cNvPr>
          <p:cNvSpPr txBox="1"/>
          <p:nvPr/>
        </p:nvSpPr>
        <p:spPr>
          <a:xfrm>
            <a:off x="8761510" y="1134382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9DA0CE-32B0-55D9-2B85-F1F040DC6941}"/>
              </a:ext>
            </a:extLst>
          </p:cNvPr>
          <p:cNvSpPr/>
          <p:nvPr/>
        </p:nvSpPr>
        <p:spPr>
          <a:xfrm>
            <a:off x="5577270" y="1127200"/>
            <a:ext cx="1530105" cy="889397"/>
          </a:xfrm>
          <a:prstGeom prst="rect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AE7CD0-7FE6-D409-9CBA-300F0B4AF441}"/>
              </a:ext>
            </a:extLst>
          </p:cNvPr>
          <p:cNvSpPr txBox="1"/>
          <p:nvPr/>
        </p:nvSpPr>
        <p:spPr>
          <a:xfrm>
            <a:off x="6744438" y="1138672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A72522-C0E8-1BD9-AA71-A27B80607074}"/>
              </a:ext>
            </a:extLst>
          </p:cNvPr>
          <p:cNvSpPr/>
          <p:nvPr/>
        </p:nvSpPr>
        <p:spPr>
          <a:xfrm>
            <a:off x="3558381" y="1133589"/>
            <a:ext cx="1530105" cy="889397"/>
          </a:xfrm>
          <a:prstGeom prst="rect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CBBB05-3BB5-FC48-00DF-45F450A09054}"/>
              </a:ext>
            </a:extLst>
          </p:cNvPr>
          <p:cNvSpPr txBox="1"/>
          <p:nvPr/>
        </p:nvSpPr>
        <p:spPr>
          <a:xfrm>
            <a:off x="4725549" y="1145061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20C6C0-38C9-BFD9-AFB8-A42E8667E1BF}"/>
              </a:ext>
            </a:extLst>
          </p:cNvPr>
          <p:cNvSpPr/>
          <p:nvPr/>
        </p:nvSpPr>
        <p:spPr>
          <a:xfrm>
            <a:off x="1501659" y="1122910"/>
            <a:ext cx="1530105" cy="889397"/>
          </a:xfrm>
          <a:prstGeom prst="rect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1B47646-A5B8-5797-6088-ECC4E6754FE4}"/>
              </a:ext>
            </a:extLst>
          </p:cNvPr>
          <p:cNvSpPr txBox="1"/>
          <p:nvPr/>
        </p:nvSpPr>
        <p:spPr>
          <a:xfrm>
            <a:off x="2668827" y="1134382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4F436BB-93B1-0CCF-E74F-4FD1653E5751}"/>
              </a:ext>
            </a:extLst>
          </p:cNvPr>
          <p:cNvSpPr/>
          <p:nvPr/>
        </p:nvSpPr>
        <p:spPr>
          <a:xfrm>
            <a:off x="1503768" y="4645002"/>
            <a:ext cx="1530105" cy="9164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עבודה מסכמת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[%]  מהציון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5E49CAB-0D4A-98E1-FBD5-E95B59AE0375}"/>
              </a:ext>
            </a:extLst>
          </p:cNvPr>
          <p:cNvSpPr/>
          <p:nvPr/>
        </p:nvSpPr>
        <p:spPr>
          <a:xfrm>
            <a:off x="9738045" y="2927835"/>
            <a:ext cx="1530105" cy="8688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מבחן אמצע</a:t>
            </a:r>
          </a:p>
          <a:p>
            <a:pPr algn="ctr"/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[%] מהציון</a:t>
            </a: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30D50B51-FAE5-40B1-91DD-7B1EFD21D1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7"/>
          <a:stretch/>
        </p:blipFill>
        <p:spPr>
          <a:xfrm>
            <a:off x="185093" y="143833"/>
            <a:ext cx="1043269" cy="6215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2AA5A4-AAE3-65E2-D799-DDCEFC1030E3}"/>
              </a:ext>
            </a:extLst>
          </p:cNvPr>
          <p:cNvSpPr txBox="1"/>
          <p:nvPr/>
        </p:nvSpPr>
        <p:spPr>
          <a:xfrm>
            <a:off x="0" y="24239"/>
            <a:ext cx="12192000" cy="8112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תכנית הלמידה בקורס: [שם הקורס]</a:t>
            </a:r>
          </a:p>
          <a:p>
            <a:pPr algn="ctr" rtl="1">
              <a:lnSpc>
                <a:spcPct val="120000"/>
              </a:lnSpc>
            </a:pPr>
            <a:r>
              <a:rPr lang="he-IL" sz="1600" b="1" dirty="0">
                <a:latin typeface="Calibri" panose="020F0502020204030204" pitchFamily="34" charset="0"/>
                <a:cs typeface="Calibri" panose="020F0502020204030204" pitchFamily="34" charset="0"/>
              </a:rPr>
              <a:t>[כתבו את שם המרצה],  סמסטר א' / ב'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7AF048-0DF6-246A-251D-CE4C808E811B}"/>
              </a:ext>
            </a:extLst>
          </p:cNvPr>
          <p:cNvSpPr/>
          <p:nvPr/>
        </p:nvSpPr>
        <p:spPr>
          <a:xfrm>
            <a:off x="7589493" y="1131682"/>
            <a:ext cx="1530105" cy="907191"/>
          </a:xfrm>
          <a:prstGeom prst="rect">
            <a:avLst/>
          </a:prstGeom>
          <a:solidFill>
            <a:srgbClr val="07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7E9413-5B7E-E2F9-3D37-9448C11C6449}"/>
              </a:ext>
            </a:extLst>
          </p:cNvPr>
          <p:cNvSpPr txBox="1"/>
          <p:nvPr/>
        </p:nvSpPr>
        <p:spPr>
          <a:xfrm>
            <a:off x="8798236" y="1138672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25F304-F8D7-1789-FDE6-80916942D7A9}"/>
              </a:ext>
            </a:extLst>
          </p:cNvPr>
          <p:cNvSpPr/>
          <p:nvPr/>
        </p:nvSpPr>
        <p:spPr>
          <a:xfrm>
            <a:off x="5581147" y="2023779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E9868F0-1DA9-ED79-9F35-D5B559B53EB1}"/>
              </a:ext>
            </a:extLst>
          </p:cNvPr>
          <p:cNvSpPr/>
          <p:nvPr/>
        </p:nvSpPr>
        <p:spPr>
          <a:xfrm>
            <a:off x="9720526" y="2032082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73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AC5B76-1786-CFEC-40DE-871DADC2AFC1}"/>
              </a:ext>
            </a:extLst>
          </p:cNvPr>
          <p:cNvSpPr txBox="1"/>
          <p:nvPr/>
        </p:nvSpPr>
        <p:spPr>
          <a:xfrm>
            <a:off x="10887694" y="1142685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8A963C7-6261-CC29-D95E-6E51EA7602B8}"/>
              </a:ext>
            </a:extLst>
          </p:cNvPr>
          <p:cNvSpPr/>
          <p:nvPr/>
        </p:nvSpPr>
        <p:spPr>
          <a:xfrm>
            <a:off x="9715677" y="1139985"/>
            <a:ext cx="1530105" cy="907191"/>
          </a:xfrm>
          <a:prstGeom prst="rect">
            <a:avLst/>
          </a:prstGeom>
          <a:solidFill>
            <a:srgbClr val="07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שיעור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32AD569-2583-6F8D-7464-DCD80BDF684B}"/>
              </a:ext>
            </a:extLst>
          </p:cNvPr>
          <p:cNvSpPr txBox="1"/>
          <p:nvPr/>
        </p:nvSpPr>
        <p:spPr>
          <a:xfrm>
            <a:off x="10924420" y="1146975"/>
            <a:ext cx="3445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F3322B-A0DA-2A49-1DA2-F139E72931BC}"/>
              </a:ext>
            </a:extLst>
          </p:cNvPr>
          <p:cNvSpPr/>
          <p:nvPr/>
        </p:nvSpPr>
        <p:spPr>
          <a:xfrm>
            <a:off x="3553609" y="2028859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669198-7BDF-62B7-AE7F-6F99A5CFFE6B}"/>
              </a:ext>
            </a:extLst>
          </p:cNvPr>
          <p:cNvSpPr/>
          <p:nvPr/>
        </p:nvSpPr>
        <p:spPr>
          <a:xfrm>
            <a:off x="1501658" y="2018699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46BF310-E7F0-5E59-A941-4D1143482B35}"/>
              </a:ext>
            </a:extLst>
          </p:cNvPr>
          <p:cNvSpPr/>
          <p:nvPr/>
        </p:nvSpPr>
        <p:spPr>
          <a:xfrm>
            <a:off x="0" y="6403426"/>
            <a:ext cx="12192000" cy="444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8F7A24A-FF69-CCC7-5721-213A94A634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3" t="36801" r="81311" b="37156"/>
          <a:stretch/>
        </p:blipFill>
        <p:spPr>
          <a:xfrm>
            <a:off x="7851386" y="6503938"/>
            <a:ext cx="290914" cy="27699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D6FC4C9-3ADE-6BBD-52F3-D2B0BFA57866}"/>
              </a:ext>
            </a:extLst>
          </p:cNvPr>
          <p:cNvSpPr txBox="1"/>
          <p:nvPr/>
        </p:nvSpPr>
        <p:spPr>
          <a:xfrm>
            <a:off x="6560498" y="6503939"/>
            <a:ext cx="13495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מפגש בזום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F9AAA5-18BC-CEEC-0878-D501A8E177D6}"/>
              </a:ext>
            </a:extLst>
          </p:cNvPr>
          <p:cNvSpPr txBox="1"/>
          <p:nvPr/>
        </p:nvSpPr>
        <p:spPr>
          <a:xfrm>
            <a:off x="8142300" y="6503938"/>
            <a:ext cx="58990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b="1" dirty="0">
                <a:latin typeface="Calibri" panose="020F0502020204030204" pitchFamily="34" charset="0"/>
                <a:cs typeface="Calibri" panose="020F0502020204030204" pitchFamily="34" charset="0"/>
              </a:rPr>
              <a:t>מקרא:</a:t>
            </a:r>
          </a:p>
        </p:txBody>
      </p:sp>
      <p:pic>
        <p:nvPicPr>
          <p:cNvPr id="89" name="Graphic 88" descr="Classroom with solid fill">
            <a:extLst>
              <a:ext uri="{FF2B5EF4-FFF2-40B4-BE49-F238E27FC236}">
                <a16:creationId xmlns:a16="http://schemas.microsoft.com/office/drawing/2014/main" id="{16B91F50-C28F-AB2B-A07E-6B7FCB00B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4939" y="6482526"/>
            <a:ext cx="324000" cy="3240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2EB6059-3AFA-8591-F9E7-8CC36A65A4A7}"/>
              </a:ext>
            </a:extLst>
          </p:cNvPr>
          <p:cNvSpPr txBox="1"/>
          <p:nvPr/>
        </p:nvSpPr>
        <p:spPr>
          <a:xfrm>
            <a:off x="5241411" y="6503939"/>
            <a:ext cx="13495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מפגש פרונטלי</a:t>
            </a:r>
          </a:p>
        </p:txBody>
      </p:sp>
      <p:pic>
        <p:nvPicPr>
          <p:cNvPr id="91" name="Graphic 90" descr="Office worker female with solid fill">
            <a:extLst>
              <a:ext uri="{FF2B5EF4-FFF2-40B4-BE49-F238E27FC236}">
                <a16:creationId xmlns:a16="http://schemas.microsoft.com/office/drawing/2014/main" id="{4F5C6F23-76FB-7183-7368-7C14DC4CD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1011" y="6511557"/>
            <a:ext cx="276999" cy="276999"/>
          </a:xfrm>
          <a:prstGeom prst="rect">
            <a:avLst/>
          </a:prstGeom>
        </p:spPr>
      </p:pic>
      <p:pic>
        <p:nvPicPr>
          <p:cNvPr id="92" name="Graphic 91" descr="Office worker male with solid fill">
            <a:extLst>
              <a:ext uri="{FF2B5EF4-FFF2-40B4-BE49-F238E27FC236}">
                <a16:creationId xmlns:a16="http://schemas.microsoft.com/office/drawing/2014/main" id="{2DBE1FC1-C5DB-6EE8-7B28-1333F640D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24951" y="6512226"/>
            <a:ext cx="276999" cy="27699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29A60DB-25DA-340B-1401-E2D7888705B8}"/>
              </a:ext>
            </a:extLst>
          </p:cNvPr>
          <p:cNvSpPr txBox="1"/>
          <p:nvPr/>
        </p:nvSpPr>
        <p:spPr>
          <a:xfrm>
            <a:off x="3620884" y="6503939"/>
            <a:ext cx="134952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מרצה אורח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912822-601F-12C4-A6A8-4EE54847D6F3}"/>
              </a:ext>
            </a:extLst>
          </p:cNvPr>
          <p:cNvCxnSpPr>
            <a:cxnSpLocks/>
          </p:cNvCxnSpPr>
          <p:nvPr/>
        </p:nvCxnSpPr>
        <p:spPr>
          <a:xfrm flipH="1">
            <a:off x="7067968" y="6474964"/>
            <a:ext cx="0" cy="318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5E9CA6-5D6D-7363-E242-9B1877F89762}"/>
              </a:ext>
            </a:extLst>
          </p:cNvPr>
          <p:cNvCxnSpPr>
            <a:cxnSpLocks/>
          </p:cNvCxnSpPr>
          <p:nvPr/>
        </p:nvCxnSpPr>
        <p:spPr>
          <a:xfrm flipH="1">
            <a:off x="5577270" y="6474964"/>
            <a:ext cx="0" cy="318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1D8A799A-156C-CAC6-E2CC-1BA2318DAED2}"/>
              </a:ext>
            </a:extLst>
          </p:cNvPr>
          <p:cNvSpPr/>
          <p:nvPr/>
        </p:nvSpPr>
        <p:spPr>
          <a:xfrm>
            <a:off x="7611614" y="3801753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6D6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FF42D32-C411-B4E9-4653-6B9511587560}"/>
              </a:ext>
            </a:extLst>
          </p:cNvPr>
          <p:cNvSpPr/>
          <p:nvPr/>
        </p:nvSpPr>
        <p:spPr>
          <a:xfrm>
            <a:off x="5583179" y="3801753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6D6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DAC95F8-FA7A-B3CA-83F7-08E767AF1F51}"/>
              </a:ext>
            </a:extLst>
          </p:cNvPr>
          <p:cNvSpPr/>
          <p:nvPr/>
        </p:nvSpPr>
        <p:spPr>
          <a:xfrm>
            <a:off x="3550561" y="3801753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6D6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3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02D428-02B2-16D9-A951-3C8620B43568}"/>
              </a:ext>
            </a:extLst>
          </p:cNvPr>
          <p:cNvSpPr/>
          <p:nvPr/>
        </p:nvSpPr>
        <p:spPr>
          <a:xfrm>
            <a:off x="1518930" y="3801753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06D6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ABD150A-891C-B53A-67B0-582CEDCC1472}"/>
              </a:ext>
            </a:extLst>
          </p:cNvPr>
          <p:cNvSpPr/>
          <p:nvPr/>
        </p:nvSpPr>
        <p:spPr>
          <a:xfrm>
            <a:off x="9720231" y="5545308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F2A7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4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3BFC219-711B-2F75-449A-06832BCF2DC9}"/>
              </a:ext>
            </a:extLst>
          </p:cNvPr>
          <p:cNvSpPr/>
          <p:nvPr/>
        </p:nvSpPr>
        <p:spPr>
          <a:xfrm>
            <a:off x="7617632" y="5545308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F2A7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9079CE4-436E-D191-63AF-EB0F657C4192}"/>
              </a:ext>
            </a:extLst>
          </p:cNvPr>
          <p:cNvSpPr/>
          <p:nvPr/>
        </p:nvSpPr>
        <p:spPr>
          <a:xfrm>
            <a:off x="5577270" y="5545308"/>
            <a:ext cx="1509061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EF47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4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933772D-3E0A-D26B-7AF5-F11885A90E33}"/>
              </a:ext>
            </a:extLst>
          </p:cNvPr>
          <p:cNvSpPr/>
          <p:nvPr/>
        </p:nvSpPr>
        <p:spPr>
          <a:xfrm>
            <a:off x="3574352" y="5545308"/>
            <a:ext cx="1530105" cy="46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rgbClr val="EF47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ליבה 4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4A758AA-3806-DD4E-BDE2-FF1DA57B135F}"/>
              </a:ext>
            </a:extLst>
          </p:cNvPr>
          <p:cNvSpPr/>
          <p:nvPr/>
        </p:nvSpPr>
        <p:spPr>
          <a:xfrm>
            <a:off x="-2631906" y="963561"/>
            <a:ext cx="2472630" cy="4060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rtl="1"/>
            <a:r>
              <a:rPr lang="he-I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הנחיות מרצים:</a:t>
            </a:r>
          </a:p>
          <a:p>
            <a:pPr algn="r" rtl="1"/>
            <a:r>
              <a:rPr lang="he-I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לסימון והדגשה של מפגשים, גררו את האייקון המתאים מהטבלה לריבוע הרלוונטי בשקף. ראו דוגמה מימין: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94D9D68C-1956-A5AB-0471-E309ACB85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23957"/>
              </p:ext>
            </p:extLst>
          </p:nvPr>
        </p:nvGraphicFramePr>
        <p:xfrm>
          <a:off x="-2529362" y="2360690"/>
          <a:ext cx="2325465" cy="2468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71310">
                  <a:extLst>
                    <a:ext uri="{9D8B030D-6E8A-4147-A177-3AD203B41FA5}">
                      <a16:colId xmlns:a16="http://schemas.microsoft.com/office/drawing/2014/main" val="366866139"/>
                    </a:ext>
                  </a:extLst>
                </a:gridCol>
                <a:gridCol w="1054155">
                  <a:extLst>
                    <a:ext uri="{9D8B030D-6E8A-4147-A177-3AD203B41FA5}">
                      <a16:colId xmlns:a16="http://schemas.microsoft.com/office/drawing/2014/main" val="3025178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לסימון מפגש המועבר </a:t>
                      </a:r>
                      <a:r>
                        <a:rPr lang="he-IL" sz="16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</a:t>
                      </a:r>
                      <a:r>
                        <a:rPr lang="he-IL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זום</a:t>
                      </a:r>
                      <a:r>
                        <a:rPr lang="he-IL" sz="16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</a:p>
                    <a:p>
                      <a:pPr rtl="1"/>
                      <a:endParaRPr lang="he-I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9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לסימון מפגש </a:t>
                      </a:r>
                      <a:r>
                        <a:rPr lang="he-IL" sz="16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פרונטלי: </a:t>
                      </a:r>
                    </a:p>
                    <a:p>
                      <a:pPr rtl="1"/>
                      <a:endParaRPr lang="he-IL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2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לסימון מפגש בהשתתפות </a:t>
                      </a:r>
                      <a:r>
                        <a:rPr lang="he-IL" sz="1600" b="1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מרצה אורח</a:t>
                      </a:r>
                      <a:r>
                        <a:rPr lang="he-IL" sz="16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52820"/>
                  </a:ext>
                </a:extLst>
              </a:tr>
            </a:tbl>
          </a:graphicData>
        </a:graphic>
      </p:graphicFrame>
      <p:pic>
        <p:nvPicPr>
          <p:cNvPr id="109" name="Graphic 108" descr="Office worker female with solid fill">
            <a:extLst>
              <a:ext uri="{FF2B5EF4-FFF2-40B4-BE49-F238E27FC236}">
                <a16:creationId xmlns:a16="http://schemas.microsoft.com/office/drawing/2014/main" id="{64F37CEA-827D-E5E4-F749-8A3F386D3F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962245" y="4186969"/>
            <a:ext cx="360000" cy="360000"/>
          </a:xfrm>
          <a:prstGeom prst="rect">
            <a:avLst/>
          </a:prstGeom>
        </p:spPr>
      </p:pic>
      <p:pic>
        <p:nvPicPr>
          <p:cNvPr id="110" name="Graphic 109" descr="Office worker male with solid fill">
            <a:extLst>
              <a:ext uri="{FF2B5EF4-FFF2-40B4-BE49-F238E27FC236}">
                <a16:creationId xmlns:a16="http://schemas.microsoft.com/office/drawing/2014/main" id="{985D5240-E8E5-271A-32F6-50279FE05B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440404" y="4189279"/>
            <a:ext cx="360000" cy="3600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6AC7A3E-1D40-6FAB-AE2C-EE75ADE768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3" t="36801" r="81311" b="37156"/>
          <a:stretch/>
        </p:blipFill>
        <p:spPr>
          <a:xfrm>
            <a:off x="-2005423" y="2570601"/>
            <a:ext cx="290914" cy="276999"/>
          </a:xfrm>
          <a:prstGeom prst="rect">
            <a:avLst/>
          </a:prstGeom>
        </p:spPr>
      </p:pic>
      <p:pic>
        <p:nvPicPr>
          <p:cNvPr id="112" name="Graphic 111" descr="Classroom with solid fill">
            <a:extLst>
              <a:ext uri="{FF2B5EF4-FFF2-40B4-BE49-F238E27FC236}">
                <a16:creationId xmlns:a16="http://schemas.microsoft.com/office/drawing/2014/main" id="{D6C2A411-6F7B-9714-CD12-CD88C7CD0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059753" y="3332335"/>
            <a:ext cx="419044" cy="419044"/>
          </a:xfrm>
          <a:prstGeom prst="rect">
            <a:avLst/>
          </a:prstGeom>
        </p:spPr>
      </p:pic>
      <p:sp>
        <p:nvSpPr>
          <p:cNvPr id="113" name="Speech Bubble: Rectangle 112">
            <a:extLst>
              <a:ext uri="{FF2B5EF4-FFF2-40B4-BE49-F238E27FC236}">
                <a16:creationId xmlns:a16="http://schemas.microsoft.com/office/drawing/2014/main" id="{6F771836-BBE1-8961-D9C3-38986431021F}"/>
              </a:ext>
            </a:extLst>
          </p:cNvPr>
          <p:cNvSpPr/>
          <p:nvPr/>
        </p:nvSpPr>
        <p:spPr>
          <a:xfrm>
            <a:off x="-2786744" y="-7394"/>
            <a:ext cx="2627467" cy="580452"/>
          </a:xfrm>
          <a:prstGeom prst="wedgeRectCallout">
            <a:avLst>
              <a:gd name="adj1" fmla="val 54994"/>
              <a:gd name="adj2" fmla="val 216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/>
              <a:t>אפשרות ב' – נושא ליבה פרוס על פני מספר שבועות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C044CD6-7F47-B308-25D1-989B92F1B95E}"/>
              </a:ext>
            </a:extLst>
          </p:cNvPr>
          <p:cNvSpPr/>
          <p:nvPr/>
        </p:nvSpPr>
        <p:spPr>
          <a:xfrm>
            <a:off x="1503768" y="5561462"/>
            <a:ext cx="1530105" cy="45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הגשה עד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27894BF-81EA-9DC0-4A10-00BF97812547}"/>
              </a:ext>
            </a:extLst>
          </p:cNvPr>
          <p:cNvSpPr/>
          <p:nvPr/>
        </p:nvSpPr>
        <p:spPr>
          <a:xfrm>
            <a:off x="9736428" y="3805819"/>
            <a:ext cx="1530105" cy="450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הגשה עד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</a:t>
            </a:r>
          </a:p>
        </p:txBody>
      </p:sp>
    </p:spTree>
    <p:extLst>
      <p:ext uri="{BB962C8B-B14F-4D97-AF65-F5344CB8AC3E}">
        <p14:creationId xmlns:p14="http://schemas.microsoft.com/office/powerpoint/2010/main" val="2838569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&amp; Bullet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_Title &amp; Bullet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703</Words>
  <Application>Microsoft Office PowerPoint</Application>
  <PresentationFormat>Widescreen</PresentationFormat>
  <Paragraphs>174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1_Title &amp; Bullets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Naama Horev</dc:creator>
  <cp:lastModifiedBy>Naama Horev</cp:lastModifiedBy>
  <cp:revision>60</cp:revision>
  <dcterms:created xsi:type="dcterms:W3CDTF">2023-04-23T06:44:47Z</dcterms:created>
  <dcterms:modified xsi:type="dcterms:W3CDTF">2023-05-10T10:24:27Z</dcterms:modified>
</cp:coreProperties>
</file>